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9"/>
  </p:notesMasterIdLst>
  <p:sldIdLst>
    <p:sldId id="258" r:id="rId5"/>
    <p:sldId id="1561" r:id="rId6"/>
    <p:sldId id="1839" r:id="rId7"/>
    <p:sldId id="1886" r:id="rId8"/>
    <p:sldId id="1890" r:id="rId9"/>
    <p:sldId id="1887" r:id="rId10"/>
    <p:sldId id="1889" r:id="rId11"/>
    <p:sldId id="1888" r:id="rId12"/>
    <p:sldId id="1892" r:id="rId13"/>
    <p:sldId id="1885" r:id="rId14"/>
    <p:sldId id="1891" r:id="rId15"/>
    <p:sldId id="1893" r:id="rId16"/>
    <p:sldId id="1894" r:id="rId17"/>
    <p:sldId id="1895" r:id="rId18"/>
    <p:sldId id="1896" r:id="rId19"/>
    <p:sldId id="1897" r:id="rId20"/>
    <p:sldId id="1898" r:id="rId21"/>
    <p:sldId id="1899" r:id="rId22"/>
    <p:sldId id="1900" r:id="rId23"/>
    <p:sldId id="1901" r:id="rId24"/>
    <p:sldId id="1878" r:id="rId25"/>
    <p:sldId id="1856" r:id="rId26"/>
    <p:sldId id="1857" r:id="rId27"/>
    <p:sldId id="271" r:id="rId28"/>
  </p:sldIdLst>
  <p:sldSz cx="12192000" cy="6858000"/>
  <p:notesSz cx="6858000" cy="9144000"/>
  <p:embeddedFontLst>
    <p:embeddedFont>
      <p:font typeface="Avenir Black" panose="020B0803020203020204" pitchFamily="34" charset="-78"/>
      <p:bold r:id="rId30"/>
    </p:embeddedFont>
    <p:embeddedFont>
      <p:font typeface="Avenir Next LT Pro" panose="020B0504020202020204" pitchFamily="34" charset="0"/>
      <p:regular r:id="rId31"/>
      <p:bold r:id="rId32"/>
      <p:italic r:id="rId33"/>
      <p:boldItalic r:id="rId34"/>
    </p:embeddedFont>
    <p:embeddedFont>
      <p:font typeface="Helvetica" panose="020B0604020202020204" pitchFamily="34" charset="0"/>
      <p:regular r:id="rId35"/>
      <p:bold r:id="rId36"/>
      <p:italic r:id="rId37"/>
      <p:boldItalic r:id="rId3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00"/>
    <a:srgbClr val="FF9900"/>
    <a:srgbClr val="002B69"/>
    <a:srgbClr val="5D5D5D"/>
    <a:srgbClr val="D6EBFF"/>
    <a:srgbClr val="5F5F5F"/>
    <a:srgbClr val="292929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>
        <p:scale>
          <a:sx n="26" d="100"/>
          <a:sy n="26" d="100"/>
        </p:scale>
        <p:origin x="2702" y="13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08/01/2024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944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49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339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8395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410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869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8744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9331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413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611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0665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251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42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90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020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50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53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880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764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50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08.01.2024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RHA Lyon : générateur de bon business">
            <a:extLst>
              <a:ext uri="{FF2B5EF4-FFF2-40B4-BE49-F238E27FC236}">
                <a16:creationId xmlns:a16="http://schemas.microsoft.com/office/drawing/2014/main" id="{108746FB-F7F7-B197-7F6D-26BB672D9F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78" y="-2516697"/>
            <a:ext cx="12314878" cy="820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08.01.2024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jp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5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8.jpe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3.png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8.jpeg"/><Relationship Id="rId10" Type="http://schemas.openxmlformats.org/officeDocument/2006/relationships/image" Target="../media/image18.jpeg"/><Relationship Id="rId4" Type="http://schemas.openxmlformats.org/officeDocument/2006/relationships/image" Target="../media/image5.png"/><Relationship Id="rId9" Type="http://schemas.openxmlformats.org/officeDocument/2006/relationships/image" Target="../media/image17.jpeg"/><Relationship Id="rId1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1354898"/>
            <a:ext cx="3742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1636031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702241" y="3023371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1683096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FBC854CC-8D52-AAA3-5718-3D39D9DC47D7}"/>
              </a:ext>
            </a:extLst>
          </p:cNvPr>
          <p:cNvSpPr/>
          <p:nvPr/>
        </p:nvSpPr>
        <p:spPr>
          <a:xfrm>
            <a:off x="8074301" y="2435469"/>
            <a:ext cx="1862917" cy="3526003"/>
          </a:xfrm>
          <a:custGeom>
            <a:avLst/>
            <a:gdLst>
              <a:gd name="connsiteX0" fmla="*/ 26377 w 729762"/>
              <a:gd name="connsiteY0" fmla="*/ 0 h 1767254"/>
              <a:gd name="connsiteX1" fmla="*/ 729762 w 729762"/>
              <a:gd name="connsiteY1" fmla="*/ 8793 h 1767254"/>
              <a:gd name="connsiteX2" fmla="*/ 712177 w 729762"/>
              <a:gd name="connsiteY2" fmla="*/ 1767254 h 1767254"/>
              <a:gd name="connsiteX3" fmla="*/ 0 w 729762"/>
              <a:gd name="connsiteY3" fmla="*/ 1002323 h 1767254"/>
              <a:gd name="connsiteX4" fmla="*/ 26377 w 729762"/>
              <a:gd name="connsiteY4" fmla="*/ 0 h 176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762" h="1767254">
                <a:moveTo>
                  <a:pt x="26377" y="0"/>
                </a:moveTo>
                <a:lnTo>
                  <a:pt x="729762" y="8793"/>
                </a:lnTo>
                <a:lnTo>
                  <a:pt x="712177" y="1767254"/>
                </a:lnTo>
                <a:lnTo>
                  <a:pt x="0" y="1002323"/>
                </a:lnTo>
                <a:lnTo>
                  <a:pt x="26377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DE22B5A1-6F76-0E00-2497-08ED9D4999BE}"/>
              </a:ext>
            </a:extLst>
          </p:cNvPr>
          <p:cNvSpPr/>
          <p:nvPr/>
        </p:nvSpPr>
        <p:spPr>
          <a:xfrm>
            <a:off x="5641583" y="4629797"/>
            <a:ext cx="3627204" cy="1843012"/>
          </a:xfrm>
          <a:custGeom>
            <a:avLst/>
            <a:gdLst>
              <a:gd name="connsiteX0" fmla="*/ 817685 w 1626577"/>
              <a:gd name="connsiteY0" fmla="*/ 0 h 826477"/>
              <a:gd name="connsiteX1" fmla="*/ 1626577 w 1626577"/>
              <a:gd name="connsiteY1" fmla="*/ 826477 h 826477"/>
              <a:gd name="connsiteX2" fmla="*/ 0 w 1626577"/>
              <a:gd name="connsiteY2" fmla="*/ 808892 h 826477"/>
              <a:gd name="connsiteX3" fmla="*/ 17585 w 1626577"/>
              <a:gd name="connsiteY3" fmla="*/ 26377 h 826477"/>
              <a:gd name="connsiteX4" fmla="*/ 817685 w 1626577"/>
              <a:gd name="connsiteY4" fmla="*/ 0 h 826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6577" h="826477">
                <a:moveTo>
                  <a:pt x="817685" y="0"/>
                </a:moveTo>
                <a:lnTo>
                  <a:pt x="1626577" y="826477"/>
                </a:lnTo>
                <a:lnTo>
                  <a:pt x="0" y="808892"/>
                </a:lnTo>
                <a:lnTo>
                  <a:pt x="17585" y="26377"/>
                </a:lnTo>
                <a:lnTo>
                  <a:pt x="817685" y="0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36A1C7-43F9-6B57-BFE5-A4DB0513F0EC}"/>
              </a:ext>
            </a:extLst>
          </p:cNvPr>
          <p:cNvSpPr/>
          <p:nvPr/>
        </p:nvSpPr>
        <p:spPr>
          <a:xfrm rot="5400000">
            <a:off x="9182040" y="2680094"/>
            <a:ext cx="954108" cy="57602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CAVE</a:t>
            </a:r>
          </a:p>
        </p:txBody>
      </p:sp>
      <p:pic>
        <p:nvPicPr>
          <p:cNvPr id="14" name="Image 13" descr="Une image contenant intérieur, scène, Magasin, Rayonnage&#10;&#10;Description générée automatiquement">
            <a:extLst>
              <a:ext uri="{FF2B5EF4-FFF2-40B4-BE49-F238E27FC236}">
                <a16:creationId xmlns:a16="http://schemas.microsoft.com/office/drawing/2014/main" id="{4BA0D8C8-DED9-3680-57E6-3D94B41B62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4" t="4102"/>
          <a:stretch/>
        </p:blipFill>
        <p:spPr>
          <a:xfrm>
            <a:off x="10727458" y="2039281"/>
            <a:ext cx="1107841" cy="2138272"/>
          </a:xfrm>
          <a:prstGeom prst="rect">
            <a:avLst/>
          </a:prstGeom>
        </p:spPr>
      </p:pic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424E2738-5F16-F64C-A881-DF637919B355}"/>
              </a:ext>
            </a:extLst>
          </p:cNvPr>
          <p:cNvCxnSpPr/>
          <p:nvPr/>
        </p:nvCxnSpPr>
        <p:spPr>
          <a:xfrm flipV="1">
            <a:off x="9964845" y="2444619"/>
            <a:ext cx="594717" cy="1403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68E11266-2A77-04B4-2E00-CCFE8EB9EBBD}"/>
              </a:ext>
            </a:extLst>
          </p:cNvPr>
          <p:cNvSpPr txBox="1"/>
          <p:nvPr/>
        </p:nvSpPr>
        <p:spPr>
          <a:xfrm rot="20565397">
            <a:off x="6072382" y="4937416"/>
            <a:ext cx="16706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Zone marché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extra frais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avec stand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 err="1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degustation</a:t>
            </a:r>
            <a:endParaRPr lang="fr-FR" dirty="0">
              <a:solidFill>
                <a:schemeClr val="bg1"/>
              </a:solidFill>
              <a:latin typeface="Avenir Black" panose="020B0803020203020204" pitchFamily="34" charset="-78"/>
              <a:cs typeface="Avenir Black" panose="020B0803020203020204" pitchFamily="34" charset="-78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5306264-87C2-762A-A566-E9A7ECAAD430}"/>
              </a:ext>
            </a:extLst>
          </p:cNvPr>
          <p:cNvSpPr txBox="1"/>
          <p:nvPr/>
        </p:nvSpPr>
        <p:spPr>
          <a:xfrm rot="20565397">
            <a:off x="8203276" y="3204225"/>
            <a:ext cx="16706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Zone marché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extra frais</a:t>
            </a:r>
          </a:p>
          <a:p>
            <a: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avec stand </a:t>
            </a:r>
            <a:br>
              <a:rPr lang="fr-FR" dirty="0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</a:br>
            <a:r>
              <a:rPr lang="fr-FR" dirty="0" err="1">
                <a:solidFill>
                  <a:schemeClr val="bg1"/>
                </a:solidFill>
                <a:latin typeface="Avenir Black" panose="020B0803020203020204" pitchFamily="34" charset="-78"/>
                <a:cs typeface="Avenir Black" panose="020B0803020203020204" pitchFamily="34" charset="-78"/>
              </a:rPr>
              <a:t>degustation</a:t>
            </a:r>
            <a:endParaRPr lang="fr-FR" dirty="0">
              <a:solidFill>
                <a:schemeClr val="bg1"/>
              </a:solidFill>
              <a:latin typeface="Avenir Black" panose="020B0803020203020204" pitchFamily="34" charset="-78"/>
              <a:cs typeface="Avenir Black" panose="020B0803020203020204" pitchFamily="34" charset="-78"/>
            </a:endParaRP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0258527F-2239-CA28-369C-D0D92E207065}"/>
              </a:ext>
            </a:extLst>
          </p:cNvPr>
          <p:cNvCxnSpPr/>
          <p:nvPr/>
        </p:nvCxnSpPr>
        <p:spPr>
          <a:xfrm>
            <a:off x="2971800" y="3406593"/>
            <a:ext cx="5102501" cy="224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AFCA4D56-1FDA-0F50-6575-E13D1F656472}"/>
              </a:ext>
            </a:extLst>
          </p:cNvPr>
          <p:cNvCxnSpPr/>
          <p:nvPr/>
        </p:nvCxnSpPr>
        <p:spPr>
          <a:xfrm>
            <a:off x="2254782" y="4332087"/>
            <a:ext cx="3257995" cy="8428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30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3337318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café du marché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329528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334235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780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Café du marché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Espace de rencontre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E3E0CDDF-6B69-1958-A445-3EA16112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247949"/>
            <a:ext cx="60939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Zone Café du marché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24A1A85-C6CD-E6CC-C199-4198C623075D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1D77FD8-4A54-9A3C-467F-8C789A2E045D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38393247-D043-B298-285A-AB1BF78D2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857917"/>
            <a:ext cx="768084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Ambiance conviviale de café de marché avec table bistrot et chaises, tabourets de bar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3F68EBB-6752-D2EE-FA6C-8A51415A95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894" t="39616" r="23432" b="898"/>
          <a:stretch/>
        </p:blipFill>
        <p:spPr>
          <a:xfrm>
            <a:off x="8685319" y="4518157"/>
            <a:ext cx="3625747" cy="2339843"/>
          </a:xfrm>
          <a:prstGeom prst="rect">
            <a:avLst/>
          </a:prstGeom>
        </p:spPr>
      </p:pic>
      <p:pic>
        <p:nvPicPr>
          <p:cNvPr id="6150" name="Picture 6" descr="Zoom sur l'ambiance bistrot - LE [Lyon-Entreprises]">
            <a:extLst>
              <a:ext uri="{FF2B5EF4-FFF2-40B4-BE49-F238E27FC236}">
                <a16:creationId xmlns:a16="http://schemas.microsoft.com/office/drawing/2014/main" id="{B657D911-B0CE-A386-657A-F9EB450C6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682" y="2557472"/>
            <a:ext cx="3102616" cy="206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Déco bar industriel : 5 cafés inspirant au look atelier | Bar cuisine,  Design intérieur restaurant, Intérieur de restaurant">
            <a:extLst>
              <a:ext uri="{FF2B5EF4-FFF2-40B4-BE49-F238E27FC236}">
                <a16:creationId xmlns:a16="http://schemas.microsoft.com/office/drawing/2014/main" id="{960968CA-28F6-E312-5D7D-5AB60F7B0F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84" t="2757"/>
          <a:stretch/>
        </p:blipFill>
        <p:spPr bwMode="auto">
          <a:xfrm>
            <a:off x="6289775" y="2553621"/>
            <a:ext cx="2791616" cy="43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omptoir de bar de restaurant conçoit des idées, dimensions et images">
            <a:extLst>
              <a:ext uri="{FF2B5EF4-FFF2-40B4-BE49-F238E27FC236}">
                <a16:creationId xmlns:a16="http://schemas.microsoft.com/office/drawing/2014/main" id="{E9196283-98BD-62B1-E7A8-72C5709316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5" r="17025" b="2836"/>
          <a:stretch/>
        </p:blipFill>
        <p:spPr bwMode="auto">
          <a:xfrm>
            <a:off x="8994625" y="2557472"/>
            <a:ext cx="3203854" cy="236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6B363FB0-87E0-6BEB-FC8F-31D078749D0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586" t="30571" r="46726" b="1027"/>
          <a:stretch/>
        </p:blipFill>
        <p:spPr>
          <a:xfrm>
            <a:off x="-66153" y="2557472"/>
            <a:ext cx="3607000" cy="2895782"/>
          </a:xfrm>
          <a:prstGeom prst="rect">
            <a:avLst/>
          </a:prstGeom>
        </p:spPr>
      </p:pic>
      <p:pic>
        <p:nvPicPr>
          <p:cNvPr id="6148" name="Picture 4" descr="Le café du marché Lyon | Enfin une terrasse au soleil">
            <a:extLst>
              <a:ext uri="{FF2B5EF4-FFF2-40B4-BE49-F238E27FC236}">
                <a16:creationId xmlns:a16="http://schemas.microsoft.com/office/drawing/2014/main" id="{534C467F-9815-E2DF-375F-CA9EEC688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935" y="4489740"/>
            <a:ext cx="3551293" cy="236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Bistrot Francais Imágenes y Fotos - 123RF">
            <a:extLst>
              <a:ext uri="{FF2B5EF4-FFF2-40B4-BE49-F238E27FC236}">
                <a16:creationId xmlns:a16="http://schemas.microsoft.com/office/drawing/2014/main" id="{927EDBD7-E7ED-34AA-785D-335CAFDF2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343" y="4610070"/>
            <a:ext cx="3371896" cy="224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58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1645678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Equipements &amp; services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160364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165071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A84E9DA-E06F-9F34-7636-C8E42AE195E5}"/>
              </a:ext>
            </a:extLst>
          </p:cNvPr>
          <p:cNvSpPr txBox="1"/>
          <p:nvPr/>
        </p:nvSpPr>
        <p:spPr>
          <a:xfrm>
            <a:off x="8695944" y="2160138"/>
            <a:ext cx="318501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venir Next LT Pro" panose="020B0504020202020204" pitchFamily="34" charset="0"/>
              </a:rPr>
              <a:t>Il s’agirait de découper l’espace en 4 zones majeures 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VIP fermé  d’environ 70m²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mobilier de terrasse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salle de resto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&gt;Une espace cuisine avec un piano central</a:t>
            </a:r>
          </a:p>
          <a:p>
            <a:r>
              <a:rPr lang="fr-FR" sz="1600" dirty="0">
                <a:latin typeface="Avenir Next LT Pro" panose="020B0504020202020204" pitchFamily="34" charset="0"/>
              </a:rPr>
              <a:t>&gt;Un espace </a:t>
            </a:r>
            <a:r>
              <a:rPr lang="fr-FR" sz="1600" dirty="0" err="1">
                <a:latin typeface="Avenir Next LT Pro" panose="020B0504020202020204" pitchFamily="34" charset="0"/>
              </a:rPr>
              <a:t>dish</a:t>
            </a:r>
            <a:endParaRPr lang="fr-FR" sz="1600" dirty="0">
              <a:latin typeface="Avenir Next LT Pro" panose="020B0504020202020204" pitchFamily="34" charset="0"/>
            </a:endParaRP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Cloisons ‘Art de la table’ avec des niches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  <a:p>
            <a:r>
              <a:rPr lang="fr-FR" sz="1600" dirty="0">
                <a:latin typeface="Avenir Next LT Pro" panose="020B0504020202020204" pitchFamily="34" charset="0"/>
              </a:rPr>
              <a:t>Cloisons ‘trompe l’œil’</a:t>
            </a:r>
          </a:p>
          <a:p>
            <a:endParaRPr lang="fr-FR" sz="1600" dirty="0">
              <a:latin typeface="Avenir Next LT Pro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8C7147-BD04-D901-29BC-456B7E1BCD1A}"/>
              </a:ext>
            </a:extLst>
          </p:cNvPr>
          <p:cNvSpPr/>
          <p:nvPr/>
        </p:nvSpPr>
        <p:spPr>
          <a:xfrm>
            <a:off x="5631954" y="2373330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EAAFE9-361C-17CC-C180-14910D1B37F7}"/>
              </a:ext>
            </a:extLst>
          </p:cNvPr>
          <p:cNvSpPr/>
          <p:nvPr/>
        </p:nvSpPr>
        <p:spPr>
          <a:xfrm>
            <a:off x="5631953" y="2376209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732F30-3D6C-621B-F81B-30410471ED73}"/>
              </a:ext>
            </a:extLst>
          </p:cNvPr>
          <p:cNvSpPr/>
          <p:nvPr/>
        </p:nvSpPr>
        <p:spPr>
          <a:xfrm>
            <a:off x="5631952" y="3067287"/>
            <a:ext cx="2432107" cy="915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TERRASSE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357CF2A-C2F2-A93D-806C-CA3F2B218D5B}"/>
              </a:ext>
            </a:extLst>
          </p:cNvPr>
          <p:cNvSpPr/>
          <p:nvPr/>
        </p:nvSpPr>
        <p:spPr>
          <a:xfrm>
            <a:off x="5631950" y="3856407"/>
            <a:ext cx="2432107" cy="7521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SALLE DE RESTO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1D9C11-3BBE-7C32-4BCC-35B68B351D01}"/>
              </a:ext>
            </a:extLst>
          </p:cNvPr>
          <p:cNvSpPr/>
          <p:nvPr/>
        </p:nvSpPr>
        <p:spPr>
          <a:xfrm>
            <a:off x="5631951" y="4604564"/>
            <a:ext cx="1820410" cy="1155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CUISINE/</a:t>
            </a:r>
            <a:br>
              <a:rPr lang="fr-FR" dirty="0"/>
            </a:br>
            <a:r>
              <a:rPr lang="fr-FR" dirty="0"/>
              <a:t>EQUIPEMENT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A8A4F11-B508-C88F-E105-2E2D03C82CC7}"/>
              </a:ext>
            </a:extLst>
          </p:cNvPr>
          <p:cNvSpPr/>
          <p:nvPr/>
        </p:nvSpPr>
        <p:spPr>
          <a:xfrm>
            <a:off x="7386424" y="4614914"/>
            <a:ext cx="677633" cy="113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8A15A11-1824-2A40-FDEE-808EAC17B10B}"/>
              </a:ext>
            </a:extLst>
          </p:cNvPr>
          <p:cNvSpPr/>
          <p:nvPr/>
        </p:nvSpPr>
        <p:spPr>
          <a:xfrm>
            <a:off x="7942747" y="3975058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75D2CF4-D1F4-DD7C-F4C3-E9A1FBD2BB7D}"/>
              </a:ext>
            </a:extLst>
          </p:cNvPr>
          <p:cNvSpPr/>
          <p:nvPr/>
        </p:nvSpPr>
        <p:spPr>
          <a:xfrm>
            <a:off x="7942748" y="3234652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ABC9785-4DA3-8F5C-576E-9E504F94868E}"/>
              </a:ext>
            </a:extLst>
          </p:cNvPr>
          <p:cNvSpPr/>
          <p:nvPr/>
        </p:nvSpPr>
        <p:spPr>
          <a:xfrm rot="5400000">
            <a:off x="6486330" y="4284080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FD78F2-BE35-485C-4170-07E411D7235E}"/>
              </a:ext>
            </a:extLst>
          </p:cNvPr>
          <p:cNvSpPr/>
          <p:nvPr/>
        </p:nvSpPr>
        <p:spPr>
          <a:xfrm rot="5400000">
            <a:off x="6825143" y="3540713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FB40CC4-1796-698B-94AE-42A490608D09}"/>
              </a:ext>
            </a:extLst>
          </p:cNvPr>
          <p:cNvSpPr/>
          <p:nvPr/>
        </p:nvSpPr>
        <p:spPr>
          <a:xfrm rot="5400000">
            <a:off x="7409349" y="2452155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4AE88CA-956F-12CB-4AC5-50C6B43BB557}"/>
              </a:ext>
            </a:extLst>
          </p:cNvPr>
          <p:cNvSpPr/>
          <p:nvPr/>
        </p:nvSpPr>
        <p:spPr>
          <a:xfrm rot="5400000">
            <a:off x="6268716" y="2457111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BF24FD62-186A-7DA2-B8FC-23AEF94FFE72}"/>
              </a:ext>
            </a:extLst>
          </p:cNvPr>
          <p:cNvCxnSpPr>
            <a:cxnSpLocks/>
          </p:cNvCxnSpPr>
          <p:nvPr/>
        </p:nvCxnSpPr>
        <p:spPr>
          <a:xfrm>
            <a:off x="7595067" y="2717737"/>
            <a:ext cx="1164885" cy="83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C7ACC25-B1A2-26FE-AE6A-234154576D4A}"/>
              </a:ext>
            </a:extLst>
          </p:cNvPr>
          <p:cNvSpPr/>
          <p:nvPr/>
        </p:nvSpPr>
        <p:spPr>
          <a:xfrm rot="5400000">
            <a:off x="7673365" y="4276591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FACA3D5-4D67-1E15-00FF-90CADD1DB729}"/>
              </a:ext>
            </a:extLst>
          </p:cNvPr>
          <p:cNvSpPr/>
          <p:nvPr/>
        </p:nvSpPr>
        <p:spPr>
          <a:xfrm rot="5400000" flipV="1">
            <a:off x="7165546" y="4856776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70FA637D-8DDE-237F-71D9-1B4FB2D76C39}"/>
              </a:ext>
            </a:extLst>
          </p:cNvPr>
          <p:cNvCxnSpPr>
            <a:cxnSpLocks/>
          </p:cNvCxnSpPr>
          <p:nvPr/>
        </p:nvCxnSpPr>
        <p:spPr>
          <a:xfrm>
            <a:off x="8003401" y="3577766"/>
            <a:ext cx="889587" cy="1290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A31C0D79-9813-E066-2D9C-14D26FC1BD4B}"/>
              </a:ext>
            </a:extLst>
          </p:cNvPr>
          <p:cNvCxnSpPr>
            <a:cxnSpLocks/>
          </p:cNvCxnSpPr>
          <p:nvPr/>
        </p:nvCxnSpPr>
        <p:spPr>
          <a:xfrm>
            <a:off x="8033900" y="4071856"/>
            <a:ext cx="662037" cy="873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722B271E-753E-B89E-8FEE-710FF81AB24E}"/>
              </a:ext>
            </a:extLst>
          </p:cNvPr>
          <p:cNvCxnSpPr>
            <a:cxnSpLocks/>
          </p:cNvCxnSpPr>
          <p:nvPr/>
        </p:nvCxnSpPr>
        <p:spPr>
          <a:xfrm>
            <a:off x="6960472" y="3901704"/>
            <a:ext cx="1720385" cy="1797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5044D39E-34F7-E84A-0DB9-681D9BCE3EF1}"/>
              </a:ext>
            </a:extLst>
          </p:cNvPr>
          <p:cNvCxnSpPr>
            <a:cxnSpLocks/>
          </p:cNvCxnSpPr>
          <p:nvPr/>
        </p:nvCxnSpPr>
        <p:spPr>
          <a:xfrm>
            <a:off x="6599709" y="4616531"/>
            <a:ext cx="2096228" cy="1204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72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Equipement &amp; Services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540" y="1339738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terrasse :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3091497" y="129770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27B80-5BA7-BE2C-5634-10BF3E15F95C}"/>
              </a:ext>
            </a:extLst>
          </p:cNvPr>
          <p:cNvSpPr/>
          <p:nvPr/>
        </p:nvSpPr>
        <p:spPr>
          <a:xfrm>
            <a:off x="349912" y="1733651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7058C0-782D-833A-BF62-6677C50EA186}"/>
              </a:ext>
            </a:extLst>
          </p:cNvPr>
          <p:cNvSpPr/>
          <p:nvPr/>
        </p:nvSpPr>
        <p:spPr>
          <a:xfrm>
            <a:off x="349911" y="1736530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515386-F0B2-0415-1706-7A3F23E21E89}"/>
              </a:ext>
            </a:extLst>
          </p:cNvPr>
          <p:cNvSpPr/>
          <p:nvPr/>
        </p:nvSpPr>
        <p:spPr>
          <a:xfrm>
            <a:off x="349910" y="2427608"/>
            <a:ext cx="2432107" cy="915936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TERRASSE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C3B8C1-C386-32B1-47FF-158CD0103305}"/>
              </a:ext>
            </a:extLst>
          </p:cNvPr>
          <p:cNvSpPr/>
          <p:nvPr/>
        </p:nvSpPr>
        <p:spPr>
          <a:xfrm>
            <a:off x="349908" y="3216728"/>
            <a:ext cx="2432107" cy="7521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SALLE DE RESTO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9D93E0-242E-6601-B02F-86E4269A55DB}"/>
              </a:ext>
            </a:extLst>
          </p:cNvPr>
          <p:cNvSpPr/>
          <p:nvPr/>
        </p:nvSpPr>
        <p:spPr>
          <a:xfrm>
            <a:off x="349909" y="3964885"/>
            <a:ext cx="1820410" cy="1155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CUISINE/</a:t>
            </a:r>
            <a:br>
              <a:rPr lang="fr-FR" dirty="0"/>
            </a:br>
            <a:r>
              <a:rPr lang="fr-FR" dirty="0"/>
              <a:t>EQUIPEMENT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747DE-CFAB-D57A-A504-73CDC4D322C4}"/>
              </a:ext>
            </a:extLst>
          </p:cNvPr>
          <p:cNvSpPr/>
          <p:nvPr/>
        </p:nvSpPr>
        <p:spPr>
          <a:xfrm>
            <a:off x="2104382" y="3975235"/>
            <a:ext cx="677633" cy="113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8874A5-94A6-B0A5-9EA7-72F2D0443ED6}"/>
              </a:ext>
            </a:extLst>
          </p:cNvPr>
          <p:cNvSpPr/>
          <p:nvPr/>
        </p:nvSpPr>
        <p:spPr>
          <a:xfrm>
            <a:off x="2660705" y="3335379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6726B3-3A29-DED8-9434-002B5FA91A99}"/>
              </a:ext>
            </a:extLst>
          </p:cNvPr>
          <p:cNvSpPr/>
          <p:nvPr/>
        </p:nvSpPr>
        <p:spPr>
          <a:xfrm>
            <a:off x="2660706" y="2594973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57E3B3-481A-F0A4-36E4-18D0AB8F7C0B}"/>
              </a:ext>
            </a:extLst>
          </p:cNvPr>
          <p:cNvSpPr/>
          <p:nvPr/>
        </p:nvSpPr>
        <p:spPr>
          <a:xfrm rot="5400000">
            <a:off x="1204288" y="3644401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0475D9-9181-D205-1BDE-D1202704170A}"/>
              </a:ext>
            </a:extLst>
          </p:cNvPr>
          <p:cNvSpPr/>
          <p:nvPr/>
        </p:nvSpPr>
        <p:spPr>
          <a:xfrm rot="5400000">
            <a:off x="1543101" y="2901034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825400-0FC1-DD1B-BD62-C83DDD59E7F3}"/>
              </a:ext>
            </a:extLst>
          </p:cNvPr>
          <p:cNvSpPr/>
          <p:nvPr/>
        </p:nvSpPr>
        <p:spPr>
          <a:xfrm rot="5400000">
            <a:off x="2127307" y="1812476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210FB9-FB9E-4843-2668-A124262F1649}"/>
              </a:ext>
            </a:extLst>
          </p:cNvPr>
          <p:cNvSpPr/>
          <p:nvPr/>
        </p:nvSpPr>
        <p:spPr>
          <a:xfrm rot="5400000">
            <a:off x="986674" y="1817432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F3ED24-061B-6F83-0040-5CB23DD78D79}"/>
              </a:ext>
            </a:extLst>
          </p:cNvPr>
          <p:cNvSpPr/>
          <p:nvPr/>
        </p:nvSpPr>
        <p:spPr>
          <a:xfrm rot="5400000">
            <a:off x="2391323" y="3636912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1010C0-E17B-94C0-5DC9-0839245ACD9E}"/>
              </a:ext>
            </a:extLst>
          </p:cNvPr>
          <p:cNvSpPr/>
          <p:nvPr/>
        </p:nvSpPr>
        <p:spPr>
          <a:xfrm rot="5400000" flipV="1">
            <a:off x="1883504" y="4217097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0" name="Picture 2" descr="Mobilier de terrasse - Ambiance citadine">
            <a:extLst>
              <a:ext uri="{FF2B5EF4-FFF2-40B4-BE49-F238E27FC236}">
                <a16:creationId xmlns:a16="http://schemas.microsoft.com/office/drawing/2014/main" id="{81654F54-6ECD-E6F3-D402-3D61D8215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743" y="1931853"/>
            <a:ext cx="3578136" cy="406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Mobilier de terrasse - Ambiance cosy">
            <a:extLst>
              <a:ext uri="{FF2B5EF4-FFF2-40B4-BE49-F238E27FC236}">
                <a16:creationId xmlns:a16="http://schemas.microsoft.com/office/drawing/2014/main" id="{7EB36352-0B7C-AFBD-771B-CB47E385B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30" y="1185683"/>
            <a:ext cx="1964172" cy="223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Mobilier de terrasse - Ambiance industrielle">
            <a:extLst>
              <a:ext uri="{FF2B5EF4-FFF2-40B4-BE49-F238E27FC236}">
                <a16:creationId xmlns:a16="http://schemas.microsoft.com/office/drawing/2014/main" id="{13E69DBE-BA60-4001-49A3-1F0729B34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294" y="1390809"/>
            <a:ext cx="1948492" cy="221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Mobilier de terrasse - Ambiance évasion">
            <a:extLst>
              <a:ext uri="{FF2B5EF4-FFF2-40B4-BE49-F238E27FC236}">
                <a16:creationId xmlns:a16="http://schemas.microsoft.com/office/drawing/2014/main" id="{D9E28DB9-0BAE-51AB-E926-74A2A1252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030" y="3780105"/>
            <a:ext cx="2490099" cy="282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15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Equipement &amp; Services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540" y="1186616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salle :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3091497" y="114458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27B80-5BA7-BE2C-5634-10BF3E15F95C}"/>
              </a:ext>
            </a:extLst>
          </p:cNvPr>
          <p:cNvSpPr/>
          <p:nvPr/>
        </p:nvSpPr>
        <p:spPr>
          <a:xfrm>
            <a:off x="349912" y="1733651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7058C0-782D-833A-BF62-6677C50EA186}"/>
              </a:ext>
            </a:extLst>
          </p:cNvPr>
          <p:cNvSpPr/>
          <p:nvPr/>
        </p:nvSpPr>
        <p:spPr>
          <a:xfrm>
            <a:off x="349911" y="1736530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515386-F0B2-0415-1706-7A3F23E21E89}"/>
              </a:ext>
            </a:extLst>
          </p:cNvPr>
          <p:cNvSpPr/>
          <p:nvPr/>
        </p:nvSpPr>
        <p:spPr>
          <a:xfrm>
            <a:off x="349910" y="2427608"/>
            <a:ext cx="2432107" cy="915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TERRASSE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C3B8C1-C386-32B1-47FF-158CD0103305}"/>
              </a:ext>
            </a:extLst>
          </p:cNvPr>
          <p:cNvSpPr/>
          <p:nvPr/>
        </p:nvSpPr>
        <p:spPr>
          <a:xfrm>
            <a:off x="349908" y="3216728"/>
            <a:ext cx="2432107" cy="752182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SALLE DE RESTO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9D93E0-242E-6601-B02F-86E4269A55DB}"/>
              </a:ext>
            </a:extLst>
          </p:cNvPr>
          <p:cNvSpPr/>
          <p:nvPr/>
        </p:nvSpPr>
        <p:spPr>
          <a:xfrm>
            <a:off x="349909" y="3964885"/>
            <a:ext cx="1820410" cy="115584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CUISINE/</a:t>
            </a:r>
            <a:br>
              <a:rPr lang="fr-FR" dirty="0"/>
            </a:br>
            <a:r>
              <a:rPr lang="fr-FR" dirty="0"/>
              <a:t>EQUIPEMENT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747DE-CFAB-D57A-A504-73CDC4D322C4}"/>
              </a:ext>
            </a:extLst>
          </p:cNvPr>
          <p:cNvSpPr/>
          <p:nvPr/>
        </p:nvSpPr>
        <p:spPr>
          <a:xfrm>
            <a:off x="2104382" y="3975235"/>
            <a:ext cx="677633" cy="113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8874A5-94A6-B0A5-9EA7-72F2D0443ED6}"/>
              </a:ext>
            </a:extLst>
          </p:cNvPr>
          <p:cNvSpPr/>
          <p:nvPr/>
        </p:nvSpPr>
        <p:spPr>
          <a:xfrm>
            <a:off x="2660705" y="3335379"/>
            <a:ext cx="121309" cy="52824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6726B3-3A29-DED8-9434-002B5FA91A99}"/>
              </a:ext>
            </a:extLst>
          </p:cNvPr>
          <p:cNvSpPr/>
          <p:nvPr/>
        </p:nvSpPr>
        <p:spPr>
          <a:xfrm>
            <a:off x="2660706" y="2594973"/>
            <a:ext cx="121309" cy="52824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57E3B3-481A-F0A4-36E4-18D0AB8F7C0B}"/>
              </a:ext>
            </a:extLst>
          </p:cNvPr>
          <p:cNvSpPr/>
          <p:nvPr/>
        </p:nvSpPr>
        <p:spPr>
          <a:xfrm rot="5400000">
            <a:off x="1204288" y="3644401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0475D9-9181-D205-1BDE-D1202704170A}"/>
              </a:ext>
            </a:extLst>
          </p:cNvPr>
          <p:cNvSpPr/>
          <p:nvPr/>
        </p:nvSpPr>
        <p:spPr>
          <a:xfrm rot="5400000">
            <a:off x="1543101" y="2901034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825400-0FC1-DD1B-BD62-C83DDD59E7F3}"/>
              </a:ext>
            </a:extLst>
          </p:cNvPr>
          <p:cNvSpPr/>
          <p:nvPr/>
        </p:nvSpPr>
        <p:spPr>
          <a:xfrm rot="5400000">
            <a:off x="2127307" y="1812476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210FB9-FB9E-4843-2668-A124262F1649}"/>
              </a:ext>
            </a:extLst>
          </p:cNvPr>
          <p:cNvSpPr/>
          <p:nvPr/>
        </p:nvSpPr>
        <p:spPr>
          <a:xfrm rot="5400000">
            <a:off x="986674" y="1817432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F3ED24-061B-6F83-0040-5CB23DD78D79}"/>
              </a:ext>
            </a:extLst>
          </p:cNvPr>
          <p:cNvSpPr/>
          <p:nvPr/>
        </p:nvSpPr>
        <p:spPr>
          <a:xfrm rot="5400000">
            <a:off x="2391323" y="3636912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1010C0-E17B-94C0-5DC9-0839245ACD9E}"/>
              </a:ext>
            </a:extLst>
          </p:cNvPr>
          <p:cNvSpPr/>
          <p:nvPr/>
        </p:nvSpPr>
        <p:spPr>
          <a:xfrm rot="5400000" flipV="1">
            <a:off x="1883504" y="4217097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599D544-D11E-F2FD-4478-D060D25BF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676" y="1763876"/>
            <a:ext cx="1931773" cy="26911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8CCD1F5-26C7-8437-EC6E-5513569C3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5922" y="1763876"/>
            <a:ext cx="1931773" cy="26911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330BCFD-AB60-7C55-4730-A3219524C9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23882" y="1817426"/>
            <a:ext cx="1931773" cy="26911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BE68462-09BE-D5C5-9CA1-4E8F3EECA3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7962" y="1763876"/>
            <a:ext cx="1931773" cy="26911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D039818-7246-71A7-179E-9730B912FE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96703" y="4779849"/>
            <a:ext cx="1304617" cy="1817426"/>
          </a:xfrm>
          <a:prstGeom prst="rect">
            <a:avLst/>
          </a:prstGeom>
        </p:spPr>
      </p:pic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28E09BA4-8359-C359-82F4-BB92D4A1645F}"/>
              </a:ext>
            </a:extLst>
          </p:cNvPr>
          <p:cNvCxnSpPr>
            <a:stCxn id="39" idx="3"/>
          </p:cNvCxnSpPr>
          <p:nvPr/>
        </p:nvCxnSpPr>
        <p:spPr>
          <a:xfrm>
            <a:off x="2782014" y="3599500"/>
            <a:ext cx="992127" cy="18151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E69029FA-1805-DD83-2C2A-38832FABC118}"/>
              </a:ext>
            </a:extLst>
          </p:cNvPr>
          <p:cNvCxnSpPr>
            <a:cxnSpLocks/>
          </p:cNvCxnSpPr>
          <p:nvPr/>
        </p:nvCxnSpPr>
        <p:spPr>
          <a:xfrm>
            <a:off x="2782009" y="2928304"/>
            <a:ext cx="1203615" cy="20022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1">
            <a:extLst>
              <a:ext uri="{FF2B5EF4-FFF2-40B4-BE49-F238E27FC236}">
                <a16:creationId xmlns:a16="http://schemas.microsoft.com/office/drawing/2014/main" id="{CC5ABB38-A5FD-D8B9-8136-43B4FA62D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5624" y="5087633"/>
            <a:ext cx="374252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Mur Art de la table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66BEB1A2-E79D-C1E6-F61B-C63339F90F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448" y="4777867"/>
            <a:ext cx="1304617" cy="181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540" y="971173"/>
            <a:ext cx="374252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cuisine/équipement 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 grand piano central</a:t>
            </a: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Mise en avant du gros équipement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3091497" y="114458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B27B80-5BA7-BE2C-5634-10BF3E15F95C}"/>
              </a:ext>
            </a:extLst>
          </p:cNvPr>
          <p:cNvSpPr/>
          <p:nvPr/>
        </p:nvSpPr>
        <p:spPr>
          <a:xfrm>
            <a:off x="349912" y="1733651"/>
            <a:ext cx="2432107" cy="33741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7058C0-782D-833A-BF62-6677C50EA186}"/>
              </a:ext>
            </a:extLst>
          </p:cNvPr>
          <p:cNvSpPr/>
          <p:nvPr/>
        </p:nvSpPr>
        <p:spPr>
          <a:xfrm>
            <a:off x="349911" y="1736530"/>
            <a:ext cx="2432107" cy="74965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VIP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5515386-F0B2-0415-1706-7A3F23E21E89}"/>
              </a:ext>
            </a:extLst>
          </p:cNvPr>
          <p:cNvSpPr/>
          <p:nvPr/>
        </p:nvSpPr>
        <p:spPr>
          <a:xfrm>
            <a:off x="349910" y="2427608"/>
            <a:ext cx="2432107" cy="9159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TERRASSE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7C3B8C1-C386-32B1-47FF-158CD0103305}"/>
              </a:ext>
            </a:extLst>
          </p:cNvPr>
          <p:cNvSpPr/>
          <p:nvPr/>
        </p:nvSpPr>
        <p:spPr>
          <a:xfrm>
            <a:off x="349908" y="3216728"/>
            <a:ext cx="2432107" cy="7521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SALLE DE RESTO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99D93E0-242E-6601-B02F-86E4269A55DB}"/>
              </a:ext>
            </a:extLst>
          </p:cNvPr>
          <p:cNvSpPr/>
          <p:nvPr/>
        </p:nvSpPr>
        <p:spPr>
          <a:xfrm>
            <a:off x="349909" y="3964885"/>
            <a:ext cx="1820410" cy="1155849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CUISINE/</a:t>
            </a:r>
            <a:br>
              <a:rPr lang="fr-FR" dirty="0">
                <a:solidFill>
                  <a:schemeClr val="tx1"/>
                </a:solidFill>
              </a:rPr>
            </a:br>
            <a:r>
              <a:rPr lang="fr-FR" dirty="0">
                <a:solidFill>
                  <a:schemeClr val="tx1"/>
                </a:solidFill>
              </a:rPr>
              <a:t>EQUIPEMENT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B5747DE-CFAB-D57A-A504-73CDC4D322C4}"/>
              </a:ext>
            </a:extLst>
          </p:cNvPr>
          <p:cNvSpPr/>
          <p:nvPr/>
        </p:nvSpPr>
        <p:spPr>
          <a:xfrm>
            <a:off x="2104382" y="3975235"/>
            <a:ext cx="677633" cy="1132552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ESPACE DISH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8874A5-94A6-B0A5-9EA7-72F2D0443ED6}"/>
              </a:ext>
            </a:extLst>
          </p:cNvPr>
          <p:cNvSpPr/>
          <p:nvPr/>
        </p:nvSpPr>
        <p:spPr>
          <a:xfrm>
            <a:off x="2660705" y="3335379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26726B3-3A29-DED8-9434-002B5FA91A99}"/>
              </a:ext>
            </a:extLst>
          </p:cNvPr>
          <p:cNvSpPr/>
          <p:nvPr/>
        </p:nvSpPr>
        <p:spPr>
          <a:xfrm>
            <a:off x="2660706" y="2594973"/>
            <a:ext cx="121309" cy="5282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57E3B3-481A-F0A4-36E4-18D0AB8F7C0B}"/>
              </a:ext>
            </a:extLst>
          </p:cNvPr>
          <p:cNvSpPr/>
          <p:nvPr/>
        </p:nvSpPr>
        <p:spPr>
          <a:xfrm rot="5400000">
            <a:off x="1204288" y="3644401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70475D9-9181-D205-1BDE-D1202704170A}"/>
              </a:ext>
            </a:extLst>
          </p:cNvPr>
          <p:cNvSpPr/>
          <p:nvPr/>
        </p:nvSpPr>
        <p:spPr>
          <a:xfrm rot="5400000">
            <a:off x="1543101" y="2901034"/>
            <a:ext cx="45719" cy="64900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7825400-0FC1-DD1B-BD62-C83DDD59E7F3}"/>
              </a:ext>
            </a:extLst>
          </p:cNvPr>
          <p:cNvSpPr/>
          <p:nvPr/>
        </p:nvSpPr>
        <p:spPr>
          <a:xfrm rot="5400000">
            <a:off x="2127307" y="1812476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F210FB9-FB9E-4843-2668-A124262F1649}"/>
              </a:ext>
            </a:extLst>
          </p:cNvPr>
          <p:cNvSpPr/>
          <p:nvPr/>
        </p:nvSpPr>
        <p:spPr>
          <a:xfrm rot="5400000">
            <a:off x="986674" y="1817432"/>
            <a:ext cx="45719" cy="12636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F3ED24-061B-6F83-0040-5CB23DD78D79}"/>
              </a:ext>
            </a:extLst>
          </p:cNvPr>
          <p:cNvSpPr/>
          <p:nvPr/>
        </p:nvSpPr>
        <p:spPr>
          <a:xfrm rot="5400000">
            <a:off x="2391323" y="3636912"/>
            <a:ext cx="48369" cy="73300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1010C0-E17B-94C0-5DC9-0839245ACD9E}"/>
              </a:ext>
            </a:extLst>
          </p:cNvPr>
          <p:cNvSpPr/>
          <p:nvPr/>
        </p:nvSpPr>
        <p:spPr>
          <a:xfrm rot="5400000" flipV="1">
            <a:off x="1883504" y="4217097"/>
            <a:ext cx="482196" cy="4571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5E4958B-7305-948B-A84E-7F490FD567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733" y="1840474"/>
            <a:ext cx="3294112" cy="286247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8BA0F7-9DAF-E320-ECD6-590A64E04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417" y="1935012"/>
            <a:ext cx="3714395" cy="2626770"/>
          </a:xfrm>
          <a:prstGeom prst="rect">
            <a:avLst/>
          </a:prstGeom>
        </p:spPr>
      </p:pic>
      <p:sp>
        <p:nvSpPr>
          <p:cNvPr id="13" name="Rectangle 1">
            <a:extLst>
              <a:ext uri="{FF2B5EF4-FFF2-40B4-BE49-F238E27FC236}">
                <a16:creationId xmlns:a16="http://schemas.microsoft.com/office/drawing/2014/main" id="{22973F3D-4FE8-80CB-35BC-C778E6F34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317" y="5620552"/>
            <a:ext cx="374252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</a:t>
            </a:r>
            <a:r>
              <a:rPr lang="fr-FR" altLang="fr-FR" sz="1400" b="1" dirty="0" err="1">
                <a:latin typeface="Avenir Next LT Pro" panose="020B0504020202020204" pitchFamily="34" charset="0"/>
                <a:ea typeface="Calibri" panose="020F0502020204030204" pitchFamily="34" charset="0"/>
              </a:rPr>
              <a:t>Dish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 : 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Cf salons en province </a:t>
            </a:r>
            <a:b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2/3 postes avec caisse et/ou écran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Principe d’écran interactif et PL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V contenu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Triangle isocèle 14">
            <a:extLst>
              <a:ext uri="{FF2B5EF4-FFF2-40B4-BE49-F238E27FC236}">
                <a16:creationId xmlns:a16="http://schemas.microsoft.com/office/drawing/2014/main" id="{048D1397-1D9C-513A-EE91-425038153CB0}"/>
              </a:ext>
            </a:extLst>
          </p:cNvPr>
          <p:cNvSpPr/>
          <p:nvPr/>
        </p:nvSpPr>
        <p:spPr>
          <a:xfrm rot="5400000">
            <a:off x="1191893" y="5589823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6F9EEC42-B4CD-984E-89DE-40F891E76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8366" y="5171618"/>
            <a:ext cx="742266" cy="173808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E8A3B8F-87F0-4E50-B34A-AFFEF3B24B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4167" y="5250870"/>
            <a:ext cx="995594" cy="1658827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315B6D01-0667-3510-5151-074C1C5FDC6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0183"/>
          <a:stretch/>
        </p:blipFill>
        <p:spPr>
          <a:xfrm>
            <a:off x="7709676" y="4737091"/>
            <a:ext cx="4132412" cy="212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5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1759386"/>
            <a:ext cx="37425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Snacking &amp; MDD &amp; espace technique vestibule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1825075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187214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0B263-471A-F1E1-EAA7-B0B51D137923}"/>
              </a:ext>
            </a:extLst>
          </p:cNvPr>
          <p:cNvSpPr/>
          <p:nvPr/>
        </p:nvSpPr>
        <p:spPr>
          <a:xfrm>
            <a:off x="6230471" y="2483225"/>
            <a:ext cx="641284" cy="1848862"/>
          </a:xfrm>
          <a:prstGeom prst="rect">
            <a:avLst/>
          </a:prstGeom>
          <a:solidFill>
            <a:srgbClr val="597B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8C209-A030-2EA8-6E8D-9372DC582AC6}"/>
              </a:ext>
            </a:extLst>
          </p:cNvPr>
          <p:cNvSpPr/>
          <p:nvPr/>
        </p:nvSpPr>
        <p:spPr>
          <a:xfrm>
            <a:off x="6615953" y="4332087"/>
            <a:ext cx="255802" cy="22618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F470-7E73-D4E7-FF88-0140DAD0FE19}"/>
              </a:ext>
            </a:extLst>
          </p:cNvPr>
          <p:cNvSpPr/>
          <p:nvPr/>
        </p:nvSpPr>
        <p:spPr>
          <a:xfrm>
            <a:off x="6230471" y="4332087"/>
            <a:ext cx="385482" cy="226188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0AAB4D2-8F85-5FD8-B569-67DB853C4DA2}"/>
              </a:ext>
            </a:extLst>
          </p:cNvPr>
          <p:cNvSpPr txBox="1"/>
          <p:nvPr/>
        </p:nvSpPr>
        <p:spPr>
          <a:xfrm>
            <a:off x="7620000" y="3311894"/>
            <a:ext cx="1794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Esprit Food Truck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33EB00A-4A26-0DBB-9824-C2483A9BDB4A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871755" y="3407656"/>
            <a:ext cx="613774" cy="106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E7AD6A59-C46B-1062-8DD8-56AC18425D6C}"/>
              </a:ext>
            </a:extLst>
          </p:cNvPr>
          <p:cNvCxnSpPr/>
          <p:nvPr/>
        </p:nvCxnSpPr>
        <p:spPr>
          <a:xfrm>
            <a:off x="6818332" y="5456255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8FEC8-AC20-DBA6-909C-D2BC92AD4124}"/>
              </a:ext>
            </a:extLst>
          </p:cNvPr>
          <p:cNvSpPr txBox="1"/>
          <p:nvPr/>
        </p:nvSpPr>
        <p:spPr>
          <a:xfrm>
            <a:off x="7432106" y="5271589"/>
            <a:ext cx="20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Espace METRO Chef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80A4C04-7BC4-629F-CA52-C6315E5D663C}"/>
              </a:ext>
            </a:extLst>
          </p:cNvPr>
          <p:cNvCxnSpPr/>
          <p:nvPr/>
        </p:nvCxnSpPr>
        <p:spPr>
          <a:xfrm>
            <a:off x="6511445" y="4748101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0614F95-2D66-5262-4E63-871960EBD2F0}"/>
              </a:ext>
            </a:extLst>
          </p:cNvPr>
          <p:cNvSpPr txBox="1"/>
          <p:nvPr/>
        </p:nvSpPr>
        <p:spPr>
          <a:xfrm>
            <a:off x="7125219" y="4563435"/>
            <a:ext cx="164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technique</a:t>
            </a:r>
          </a:p>
        </p:txBody>
      </p:sp>
    </p:spTree>
    <p:extLst>
      <p:ext uri="{BB962C8B-B14F-4D97-AF65-F5344CB8AC3E}">
        <p14:creationId xmlns:p14="http://schemas.microsoft.com/office/powerpoint/2010/main" val="181020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Snacking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659" y="1759386"/>
            <a:ext cx="37425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Snacking &amp; MDD &amp; espace technique vestibule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72616" y="1825075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9098" y="187214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0B263-471A-F1E1-EAA7-B0B51D137923}"/>
              </a:ext>
            </a:extLst>
          </p:cNvPr>
          <p:cNvSpPr/>
          <p:nvPr/>
        </p:nvSpPr>
        <p:spPr>
          <a:xfrm>
            <a:off x="525658" y="2483225"/>
            <a:ext cx="641284" cy="1848862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8C209-A030-2EA8-6E8D-9372DC582AC6}"/>
              </a:ext>
            </a:extLst>
          </p:cNvPr>
          <p:cNvSpPr/>
          <p:nvPr/>
        </p:nvSpPr>
        <p:spPr>
          <a:xfrm>
            <a:off x="911140" y="4332087"/>
            <a:ext cx="255802" cy="226188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F470-7E73-D4E7-FF88-0140DAD0FE19}"/>
              </a:ext>
            </a:extLst>
          </p:cNvPr>
          <p:cNvSpPr/>
          <p:nvPr/>
        </p:nvSpPr>
        <p:spPr>
          <a:xfrm>
            <a:off x="525658" y="4332087"/>
            <a:ext cx="385482" cy="226188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0AAB4D2-8F85-5FD8-B569-67DB853C4DA2}"/>
              </a:ext>
            </a:extLst>
          </p:cNvPr>
          <p:cNvSpPr txBox="1"/>
          <p:nvPr/>
        </p:nvSpPr>
        <p:spPr>
          <a:xfrm>
            <a:off x="1915187" y="3311894"/>
            <a:ext cx="1794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highlight>
                  <a:srgbClr val="FFE600"/>
                </a:highlight>
              </a:rPr>
              <a:t>Esprit Food Truck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33EB00A-4A26-0DBB-9824-C2483A9BDB4A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1166942" y="3407656"/>
            <a:ext cx="613774" cy="106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E7AD6A59-C46B-1062-8DD8-56AC18425D6C}"/>
              </a:ext>
            </a:extLst>
          </p:cNvPr>
          <p:cNvCxnSpPr/>
          <p:nvPr/>
        </p:nvCxnSpPr>
        <p:spPr>
          <a:xfrm>
            <a:off x="1113519" y="5456255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8FEC8-AC20-DBA6-909C-D2BC92AD4124}"/>
              </a:ext>
            </a:extLst>
          </p:cNvPr>
          <p:cNvSpPr txBox="1"/>
          <p:nvPr/>
        </p:nvSpPr>
        <p:spPr>
          <a:xfrm>
            <a:off x="1727293" y="5271589"/>
            <a:ext cx="20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Espace METRO Chef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80A4C04-7BC4-629F-CA52-C6315E5D663C}"/>
              </a:ext>
            </a:extLst>
          </p:cNvPr>
          <p:cNvCxnSpPr/>
          <p:nvPr/>
        </p:nvCxnSpPr>
        <p:spPr>
          <a:xfrm>
            <a:off x="806632" y="4748101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0614F95-2D66-5262-4E63-871960EBD2F0}"/>
              </a:ext>
            </a:extLst>
          </p:cNvPr>
          <p:cNvSpPr txBox="1"/>
          <p:nvPr/>
        </p:nvSpPr>
        <p:spPr>
          <a:xfrm>
            <a:off x="1420406" y="4563435"/>
            <a:ext cx="164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technique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375B0B1-51B0-07C3-C500-14D4A146B19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Salon-de-Provence : &quot;Street food fever&quot; sera la gourmandise du début d'été  - Le Régional">
            <a:extLst>
              <a:ext uri="{FF2B5EF4-FFF2-40B4-BE49-F238E27FC236}">
                <a16:creationId xmlns:a16="http://schemas.microsoft.com/office/drawing/2014/main" id="{6679155A-1A22-C955-D601-08190AB360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181" y="4327883"/>
            <a:ext cx="3222223" cy="214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2D998C90-9633-EFA7-DED7-38C9301569BC}"/>
              </a:ext>
            </a:extLst>
          </p:cNvPr>
          <p:cNvSpPr txBox="1"/>
          <p:nvPr/>
        </p:nvSpPr>
        <p:spPr>
          <a:xfrm>
            <a:off x="5176181" y="370385"/>
            <a:ext cx="3777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/>
              <a:t>Quid d’installer 2 vrais « </a:t>
            </a:r>
            <a:r>
              <a:rPr lang="fr-FR" i="1" dirty="0" err="1"/>
              <a:t>food</a:t>
            </a:r>
            <a:r>
              <a:rPr lang="fr-FR" i="1" dirty="0"/>
              <a:t> truck » ?</a:t>
            </a:r>
          </a:p>
        </p:txBody>
      </p:sp>
      <p:pic>
        <p:nvPicPr>
          <p:cNvPr id="1028" name="Picture 4" descr="Street Food Fever | MANGER &amp; BOIRE">
            <a:extLst>
              <a:ext uri="{FF2B5EF4-FFF2-40B4-BE49-F238E27FC236}">
                <a16:creationId xmlns:a16="http://schemas.microsoft.com/office/drawing/2014/main" id="{22815CC1-0DE1-39CC-889E-FFD8AF93E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809" y="2169850"/>
            <a:ext cx="2085975" cy="220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ood trucks pour vos événements d'entreprise">
            <a:extLst>
              <a:ext uri="{FF2B5EF4-FFF2-40B4-BE49-F238E27FC236}">
                <a16:creationId xmlns:a16="http://schemas.microsoft.com/office/drawing/2014/main" id="{11591566-F9CA-45EE-A8E9-65895BF884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02" y="951814"/>
            <a:ext cx="3235510" cy="146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uzuki Carry Food Truck exposé au salon international de l'automobile de  Bangkok 2023 sur 21 mars 2023 à Nonthaburi, Thaïlande Photo Stock - Alamy">
            <a:extLst>
              <a:ext uri="{FF2B5EF4-FFF2-40B4-BE49-F238E27FC236}">
                <a16:creationId xmlns:a16="http://schemas.microsoft.com/office/drawing/2014/main" id="{FF7164EE-1E6D-DE90-50E9-419A92B06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419" y="4310295"/>
            <a:ext cx="2599964" cy="184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taurant Le Food Truck | Salon-de-Provence">
            <a:extLst>
              <a:ext uri="{FF2B5EF4-FFF2-40B4-BE49-F238E27FC236}">
                <a16:creationId xmlns:a16="http://schemas.microsoft.com/office/drawing/2014/main" id="{0257CD5E-017C-BFD1-25AF-3F9D97E9E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297" y="951814"/>
            <a:ext cx="19145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ssurance Camion Salon de Coiffure Camion Salon d'Esthétique Camion Salon  de Toilettage Camion Crèche Food Truck - COVASSUR">
            <a:extLst>
              <a:ext uri="{FF2B5EF4-FFF2-40B4-BE49-F238E27FC236}">
                <a16:creationId xmlns:a16="http://schemas.microsoft.com/office/drawing/2014/main" id="{5B6A4232-27E2-4987-F5F2-8043DFBC9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02" y="2419349"/>
            <a:ext cx="2895168" cy="193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Zoom sur l'équipement de food truck et le choix des fournisseurs">
            <a:extLst>
              <a:ext uri="{FF2B5EF4-FFF2-40B4-BE49-F238E27FC236}">
                <a16:creationId xmlns:a16="http://schemas.microsoft.com/office/drawing/2014/main" id="{959FBD29-4F55-5D93-E30B-8C0CFCB7A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4412" y="864252"/>
            <a:ext cx="2338492" cy="155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utonomous Fast Food Trucks Food Truck Concept, 45% OFF">
            <a:extLst>
              <a:ext uri="{FF2B5EF4-FFF2-40B4-BE49-F238E27FC236}">
                <a16:creationId xmlns:a16="http://schemas.microsoft.com/office/drawing/2014/main" id="{212C919A-7611-C30F-EA2F-09C8AE929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759" y="3076132"/>
            <a:ext cx="2896554" cy="184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19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able Comptoir Bar Avec Des Chaises Et Lumières Ampoule Sur Brique Mur Fond  Banque D'Images et Photos Libres De Droits. Image 53886630">
            <a:extLst>
              <a:ext uri="{FF2B5EF4-FFF2-40B4-BE49-F238E27FC236}">
                <a16:creationId xmlns:a16="http://schemas.microsoft.com/office/drawing/2014/main" id="{1F441CC0-4CB2-533B-D436-4696EC50D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992" y="-1"/>
            <a:ext cx="2513736" cy="331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43D2CE68-EAB1-C0EC-E907-BCE6153D77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736" t="30195" r="25723" b="35150"/>
          <a:stretch/>
        </p:blipFill>
        <p:spPr>
          <a:xfrm>
            <a:off x="7755463" y="0"/>
            <a:ext cx="4436537" cy="170455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76178E11-DF53-F158-9F00-22569DE426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3492" t="33284" r="30206" b="7973"/>
          <a:stretch/>
        </p:blipFill>
        <p:spPr>
          <a:xfrm>
            <a:off x="7584900" y="1418094"/>
            <a:ext cx="2116527" cy="195704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B5685DA-DBF5-C7F1-49E4-E3809B96D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695" t="31640" r="34313"/>
          <a:stretch/>
        </p:blipFill>
        <p:spPr>
          <a:xfrm>
            <a:off x="9701427" y="1477917"/>
            <a:ext cx="2505489" cy="2447365"/>
          </a:xfrm>
          <a:prstGeom prst="rect">
            <a:avLst/>
          </a:prstGeom>
        </p:spPr>
      </p:pic>
      <p:pic>
        <p:nvPicPr>
          <p:cNvPr id="38" name="Image 37" descr="Une image contenant livre, texte, étagère, Rayonnage&#10;&#10;Description générée automatiquement">
            <a:extLst>
              <a:ext uri="{FF2B5EF4-FFF2-40B4-BE49-F238E27FC236}">
                <a16:creationId xmlns:a16="http://schemas.microsoft.com/office/drawing/2014/main" id="{B0555534-FA08-058A-9F27-17838A5CEE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991" y="3226669"/>
            <a:ext cx="6822925" cy="363133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Snacking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659" y="1759386"/>
            <a:ext cx="37425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Zone Snacking &amp; MDD &amp; espace technique vestibule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72616" y="1825075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9098" y="187214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50B263-471A-F1E1-EAA7-B0B51D137923}"/>
              </a:ext>
            </a:extLst>
          </p:cNvPr>
          <p:cNvSpPr/>
          <p:nvPr/>
        </p:nvSpPr>
        <p:spPr>
          <a:xfrm>
            <a:off x="525658" y="2483225"/>
            <a:ext cx="641284" cy="1848862"/>
          </a:xfrm>
          <a:prstGeom prst="rect">
            <a:avLst/>
          </a:prstGeom>
          <a:solidFill>
            <a:srgbClr val="597BA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8C209-A030-2EA8-6E8D-9372DC582AC6}"/>
              </a:ext>
            </a:extLst>
          </p:cNvPr>
          <p:cNvSpPr/>
          <p:nvPr/>
        </p:nvSpPr>
        <p:spPr>
          <a:xfrm>
            <a:off x="911140" y="4332087"/>
            <a:ext cx="255802" cy="2261889"/>
          </a:xfrm>
          <a:prstGeom prst="rect">
            <a:avLst/>
          </a:prstGeom>
          <a:solidFill>
            <a:srgbClr val="FFE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F470-7E73-D4E7-FF88-0140DAD0FE19}"/>
              </a:ext>
            </a:extLst>
          </p:cNvPr>
          <p:cNvSpPr/>
          <p:nvPr/>
        </p:nvSpPr>
        <p:spPr>
          <a:xfrm>
            <a:off x="525658" y="4332087"/>
            <a:ext cx="385482" cy="226188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0AAB4D2-8F85-5FD8-B569-67DB853C4DA2}"/>
              </a:ext>
            </a:extLst>
          </p:cNvPr>
          <p:cNvSpPr txBox="1"/>
          <p:nvPr/>
        </p:nvSpPr>
        <p:spPr>
          <a:xfrm>
            <a:off x="1915187" y="3311894"/>
            <a:ext cx="1794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Esprit Food Truck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033EB00A-4A26-0DBB-9824-C2483A9BDB4A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1166942" y="3407656"/>
            <a:ext cx="613774" cy="106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E7AD6A59-C46B-1062-8DD8-56AC18425D6C}"/>
              </a:ext>
            </a:extLst>
          </p:cNvPr>
          <p:cNvCxnSpPr/>
          <p:nvPr/>
        </p:nvCxnSpPr>
        <p:spPr>
          <a:xfrm>
            <a:off x="1113519" y="5456255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0458FEC8-AC20-DBA6-909C-D2BC92AD4124}"/>
              </a:ext>
            </a:extLst>
          </p:cNvPr>
          <p:cNvSpPr txBox="1"/>
          <p:nvPr/>
        </p:nvSpPr>
        <p:spPr>
          <a:xfrm>
            <a:off x="1727293" y="5271589"/>
            <a:ext cx="2063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highlight>
                  <a:srgbClr val="FFE600"/>
                </a:highlight>
              </a:rPr>
              <a:t>Espace METRO Chef</a:t>
            </a:r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C80A4C04-7BC4-629F-CA52-C6315E5D663C}"/>
              </a:ext>
            </a:extLst>
          </p:cNvPr>
          <p:cNvCxnSpPr/>
          <p:nvPr/>
        </p:nvCxnSpPr>
        <p:spPr>
          <a:xfrm>
            <a:off x="806632" y="4748101"/>
            <a:ext cx="613774" cy="3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>
            <a:extLst>
              <a:ext uri="{FF2B5EF4-FFF2-40B4-BE49-F238E27FC236}">
                <a16:creationId xmlns:a16="http://schemas.microsoft.com/office/drawing/2014/main" id="{C0614F95-2D66-5262-4E63-871960EBD2F0}"/>
              </a:ext>
            </a:extLst>
          </p:cNvPr>
          <p:cNvSpPr txBox="1"/>
          <p:nvPr/>
        </p:nvSpPr>
        <p:spPr>
          <a:xfrm>
            <a:off x="1420406" y="4563435"/>
            <a:ext cx="1644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Zone technique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F375B0B1-51B0-07C3-C500-14D4A146B19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99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856B8075-85D1-4E77-A270-EBE707F3A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104" y="1476987"/>
            <a:ext cx="11145941" cy="4351338"/>
          </a:xfrm>
        </p:spPr>
        <p:txBody>
          <a:bodyPr/>
          <a:lstStyle/>
          <a:p>
            <a:pPr marL="0" lvl="1" indent="0">
              <a:buNone/>
            </a:pPr>
            <a: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  <a:t>Innover, faire évoluer, et  chercher à surprendre, à démontrer que les Halles METRO </a:t>
            </a:r>
            <a:b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altLang="fr-FR" sz="2000" dirty="0">
                <a:ea typeface="Helvetica" panose="020B0604020202020204" pitchFamily="34" charset="0"/>
                <a:sym typeface="Wingdings" panose="05000000000000000000" pitchFamily="2" charset="2"/>
              </a:rPr>
              <a:t>se réinventent constamment</a:t>
            </a:r>
            <a:endParaRPr lang="fr-FR" altLang="fr-FR" sz="2000" b="1" dirty="0">
              <a:ea typeface="Helvetica" panose="020B0604020202020204" pitchFamily="34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3600" b="1" dirty="0">
                <a:sym typeface="Wingdings" panose="05000000000000000000" pitchFamily="2" charset="2"/>
              </a:rPr>
              <a:t>1/ Être toujours plus marquant &amp; émergeant</a:t>
            </a:r>
          </a:p>
          <a:p>
            <a:pPr marL="0" indent="0">
              <a:buNone/>
            </a:pPr>
            <a:r>
              <a:rPr lang="fr-FR" sz="2400" dirty="0">
                <a:sym typeface="Wingdings" panose="05000000000000000000" pitchFamily="2" charset="2"/>
              </a:rPr>
              <a:t> Trouver des leviers malins et impactant qui créent la surprise </a:t>
            </a:r>
          </a:p>
          <a:p>
            <a:pPr marL="0" indent="0">
              <a:buNone/>
            </a:pPr>
            <a:r>
              <a:rPr lang="fr-FR" sz="3600" b="1" dirty="0">
                <a:sym typeface="Wingdings" panose="05000000000000000000" pitchFamily="2" charset="2"/>
              </a:rPr>
              <a:t>2/Renforcer encore la convivialité et la perception de proximité de l’enseigne</a:t>
            </a:r>
          </a:p>
          <a:p>
            <a:pPr marL="0" indent="0">
              <a:buNone/>
            </a:pPr>
            <a:r>
              <a:rPr lang="fr-FR" sz="2400" dirty="0">
                <a:sym typeface="Wingdings" panose="05000000000000000000" pitchFamily="2" charset="2"/>
              </a:rPr>
              <a:t> Renforcer la présence des produits, les lieux de dégustation et de convivialité, travailler sur une dimension authentique, créer des espaces où l’on peut se projeter…</a:t>
            </a:r>
            <a:endParaRPr lang="fr-FR" sz="36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fr-FR" sz="3600" b="1" dirty="0">
                <a:sym typeface="Wingdings" panose="05000000000000000000" pitchFamily="2" charset="2"/>
              </a:rPr>
              <a:t>3/Laisser une trace forte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4282"/>
              </a:buClr>
              <a:buSzTx/>
              <a:buFont typeface="Avenir LT Std 45 Book" panose="020B0502020203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  <a:sym typeface="Wingdings" panose="05000000000000000000" pitchFamily="2" charset="2"/>
              </a:rPr>
              <a:t> Retenir le(s) message(s) essentiel(s) dans chacun des espaces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0" indent="0">
              <a:buNone/>
            </a:pPr>
            <a:br>
              <a:rPr lang="fr-FR" sz="5400" b="1" dirty="0">
                <a:sym typeface="Wingdings" panose="05000000000000000000" pitchFamily="2" charset="2"/>
              </a:rPr>
            </a:br>
            <a:r>
              <a:rPr lang="fr-FR" sz="5400" b="1" dirty="0">
                <a:sym typeface="Wingdings" panose="05000000000000000000" pitchFamily="2" charset="2"/>
              </a:rPr>
              <a:t> </a:t>
            </a:r>
            <a:endParaRPr lang="fr-FR" sz="4800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8FC4FB2-9E44-4501-A94B-A1275E70DA6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20781273">
            <a:off x="322575" y="466651"/>
            <a:ext cx="2983408" cy="437574"/>
          </a:xfrm>
        </p:spPr>
        <p:txBody>
          <a:bodyPr/>
          <a:lstStyle/>
          <a:p>
            <a:pPr marL="0" indent="0">
              <a:buNone/>
            </a:pPr>
            <a:r>
              <a:rPr lang="fr-FR" sz="3200" b="1" dirty="0">
                <a:solidFill>
                  <a:schemeClr val="bg1"/>
                </a:solidFill>
                <a:cs typeface="Arial" panose="020B0604020202020204" pitchFamily="34" charset="0"/>
              </a:rPr>
              <a:t>#en2025</a:t>
            </a:r>
          </a:p>
        </p:txBody>
      </p:sp>
    </p:spTree>
    <p:extLst>
      <p:ext uri="{BB962C8B-B14F-4D97-AF65-F5344CB8AC3E}">
        <p14:creationId xmlns:p14="http://schemas.microsoft.com/office/powerpoint/2010/main" val="3403376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3 – Focus FSD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 la livraison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9" name="Image 8" descr="Une image contenant texte, diagramme, Plan, schématique&#10;&#10;Description générée automatiquement">
            <a:extLst>
              <a:ext uri="{FF2B5EF4-FFF2-40B4-BE49-F238E27FC236}">
                <a16:creationId xmlns:a16="http://schemas.microsoft.com/office/drawing/2014/main" id="{CBF3666E-0ACB-559A-6E7E-88C1199390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8"/>
          <a:stretch/>
        </p:blipFill>
        <p:spPr>
          <a:xfrm>
            <a:off x="3452470" y="1614242"/>
            <a:ext cx="5287059" cy="378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cteur droit 14"/>
          <p:cNvCxnSpPr/>
          <p:nvPr/>
        </p:nvCxnSpPr>
        <p:spPr>
          <a:xfrm>
            <a:off x="159740" y="722157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E586469-9D89-4513-BF61-69F0176AC947}"/>
              </a:ext>
            </a:extLst>
          </p:cNvPr>
          <p:cNvSpPr txBox="1"/>
          <p:nvPr/>
        </p:nvSpPr>
        <p:spPr>
          <a:xfrm>
            <a:off x="159740" y="194519"/>
            <a:ext cx="6012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3 –   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5A12646-EC1C-3455-FD5D-8F802B449937}"/>
              </a:ext>
            </a:extLst>
          </p:cNvPr>
          <p:cNvSpPr txBox="1"/>
          <p:nvPr/>
        </p:nvSpPr>
        <p:spPr>
          <a:xfrm>
            <a:off x="1606930" y="225296"/>
            <a:ext cx="74346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Focus FSD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CB74043-7A28-6FAD-2CD9-04AA0FE19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2431" y="3888076"/>
            <a:ext cx="7227912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LIVRE ! </a:t>
            </a: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Enjeu N°1 : Faire connaitre au plus grand nombre le service livraison METRO.</a:t>
            </a:r>
            <a:endParaRPr lang="fr-FR" altLang="fr-FR" sz="16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dirty="0">
                <a:latin typeface="Avenir Next LT Pro" panose="020B0504020202020204" pitchFamily="34" charset="0"/>
                <a:ea typeface="Calibri" panose="020F0502020204030204" pitchFamily="34" charset="0"/>
              </a:rPr>
              <a:t>Ce stand est également un </a:t>
            </a:r>
            <a:r>
              <a:rPr lang="fr-FR" altLang="fr-FR" sz="16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espace </a:t>
            </a: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 contractualisation</a:t>
            </a:r>
            <a: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, dans lequel auront lieu les revues d’affaires de la FDV. </a:t>
            </a:r>
            <a:br>
              <a:rPr kumimoji="0" lang="fr-FR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 espace propice au business  </a:t>
            </a:r>
            <a:endParaRPr kumimoji="0" lang="fr-FR" altLang="fr-FR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dirty="0">
                <a:latin typeface="Avenir Next LT Pro" panose="020B0504020202020204" pitchFamily="34" charset="0"/>
                <a:ea typeface="Calibri" panose="020F0502020204030204" pitchFamily="34" charset="0"/>
              </a:rPr>
              <a:t>L’espace sera partiellement fermé pour permettre de faire entrer des leads qualifiés plusieurs espace de discussion sont à prévoir : box de contractualisation semi ouvert et comptoir hauts </a:t>
            </a:r>
            <a:br>
              <a:rPr lang="fr-FR" altLang="fr-FR" sz="1050" dirty="0">
                <a:latin typeface="Avenir Next LT Pro" panose="020B0504020202020204" pitchFamily="34" charset="0"/>
              </a:rPr>
            </a:br>
            <a:endParaRPr kumimoji="0" lang="fr-FR" altLang="fr-FR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608B7DF1-9636-4A2A-E240-6AA650AD4269}"/>
              </a:ext>
            </a:extLst>
          </p:cNvPr>
          <p:cNvSpPr/>
          <p:nvPr/>
        </p:nvSpPr>
        <p:spPr>
          <a:xfrm rot="5400000">
            <a:off x="573422" y="411982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69EE87-68E4-7687-C047-9AAA44586DEB}"/>
              </a:ext>
            </a:extLst>
          </p:cNvPr>
          <p:cNvSpPr/>
          <p:nvPr/>
        </p:nvSpPr>
        <p:spPr>
          <a:xfrm>
            <a:off x="7793543" y="322729"/>
            <a:ext cx="3578135" cy="343655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804FA3E1-A393-B289-25B3-6F85FE836637}"/>
              </a:ext>
            </a:extLst>
          </p:cNvPr>
          <p:cNvSpPr/>
          <p:nvPr/>
        </p:nvSpPr>
        <p:spPr>
          <a:xfrm>
            <a:off x="8995422" y="1359346"/>
            <a:ext cx="1174376" cy="1138518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/>
              <a:t>METRO LIVRE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5CA8DD-2DF6-188E-BF73-C7A172BCF198}"/>
              </a:ext>
            </a:extLst>
          </p:cNvPr>
          <p:cNvSpPr/>
          <p:nvPr/>
        </p:nvSpPr>
        <p:spPr>
          <a:xfrm>
            <a:off x="8540945" y="823980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9CEB15-A8F0-A3A4-6548-C62EAEF462E9}"/>
              </a:ext>
            </a:extLst>
          </p:cNvPr>
          <p:cNvSpPr/>
          <p:nvPr/>
        </p:nvSpPr>
        <p:spPr>
          <a:xfrm>
            <a:off x="9819748" y="816259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3CF90B6-B5A7-4739-B834-5025892F23D4}"/>
              </a:ext>
            </a:extLst>
          </p:cNvPr>
          <p:cNvSpPr/>
          <p:nvPr/>
        </p:nvSpPr>
        <p:spPr>
          <a:xfrm>
            <a:off x="8605074" y="2249397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C24FB1-78E2-A6A3-65BC-5A1911602940}"/>
              </a:ext>
            </a:extLst>
          </p:cNvPr>
          <p:cNvSpPr/>
          <p:nvPr/>
        </p:nvSpPr>
        <p:spPr>
          <a:xfrm>
            <a:off x="9819748" y="2254487"/>
            <a:ext cx="853227" cy="8843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261E27E-F3D3-6BD7-1563-63EF16293665}"/>
              </a:ext>
            </a:extLst>
          </p:cNvPr>
          <p:cNvSpPr txBox="1"/>
          <p:nvPr/>
        </p:nvSpPr>
        <p:spPr>
          <a:xfrm>
            <a:off x="8583523" y="962751"/>
            <a:ext cx="7699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C56D89B-5ED2-2842-FC02-D5784F48ED36}"/>
              </a:ext>
            </a:extLst>
          </p:cNvPr>
          <p:cNvSpPr txBox="1"/>
          <p:nvPr/>
        </p:nvSpPr>
        <p:spPr>
          <a:xfrm>
            <a:off x="9925053" y="971783"/>
            <a:ext cx="7699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DDE84D9-A80E-0C77-30DF-CFDFA8A81C6D}"/>
              </a:ext>
            </a:extLst>
          </p:cNvPr>
          <p:cNvSpPr txBox="1"/>
          <p:nvPr/>
        </p:nvSpPr>
        <p:spPr>
          <a:xfrm>
            <a:off x="9876248" y="2365532"/>
            <a:ext cx="7699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AE49681-E185-E987-F405-9FDF6F76C358}"/>
              </a:ext>
            </a:extLst>
          </p:cNvPr>
          <p:cNvSpPr txBox="1"/>
          <p:nvPr/>
        </p:nvSpPr>
        <p:spPr>
          <a:xfrm>
            <a:off x="8674368" y="2447106"/>
            <a:ext cx="7699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</a:rPr>
              <a:t>Espace échanges</a:t>
            </a:r>
          </a:p>
        </p:txBody>
      </p:sp>
      <p:sp>
        <p:nvSpPr>
          <p:cNvPr id="18" name="Forme en L 17">
            <a:extLst>
              <a:ext uri="{FF2B5EF4-FFF2-40B4-BE49-F238E27FC236}">
                <a16:creationId xmlns:a16="http://schemas.microsoft.com/office/drawing/2014/main" id="{09835784-27B6-B57A-C42E-0DFBFF22A65D}"/>
              </a:ext>
            </a:extLst>
          </p:cNvPr>
          <p:cNvSpPr/>
          <p:nvPr/>
        </p:nvSpPr>
        <p:spPr>
          <a:xfrm>
            <a:off x="7793542" y="1522434"/>
            <a:ext cx="2376255" cy="2234488"/>
          </a:xfrm>
          <a:prstGeom prst="corner">
            <a:avLst>
              <a:gd name="adj1" fmla="val 5390"/>
              <a:gd name="adj2" fmla="val 6207"/>
            </a:avLst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8770394F-7DC2-4E1E-FB4A-ABCA280009E8}"/>
              </a:ext>
            </a:extLst>
          </p:cNvPr>
          <p:cNvSpPr/>
          <p:nvPr/>
        </p:nvSpPr>
        <p:spPr>
          <a:xfrm>
            <a:off x="8186301" y="3100291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C0F394C8-2C15-BDAA-3E6D-383B2083E992}"/>
              </a:ext>
            </a:extLst>
          </p:cNvPr>
          <p:cNvSpPr/>
          <p:nvPr/>
        </p:nvSpPr>
        <p:spPr>
          <a:xfrm>
            <a:off x="8167692" y="1824535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D2BA42-6752-BCBC-8CE8-D6529EE338D5}"/>
              </a:ext>
            </a:extLst>
          </p:cNvPr>
          <p:cNvSpPr/>
          <p:nvPr/>
        </p:nvSpPr>
        <p:spPr>
          <a:xfrm>
            <a:off x="9444362" y="3170249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A3329B0F-88B9-1CB7-F010-CA9150632674}"/>
              </a:ext>
            </a:extLst>
          </p:cNvPr>
          <p:cNvSpPr/>
          <p:nvPr/>
        </p:nvSpPr>
        <p:spPr>
          <a:xfrm>
            <a:off x="10811062" y="1824535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rme en L 22">
            <a:extLst>
              <a:ext uri="{FF2B5EF4-FFF2-40B4-BE49-F238E27FC236}">
                <a16:creationId xmlns:a16="http://schemas.microsoft.com/office/drawing/2014/main" id="{C9F4559F-BE0C-FF7C-86B4-A5AF204157BE}"/>
              </a:ext>
            </a:extLst>
          </p:cNvPr>
          <p:cNvSpPr/>
          <p:nvPr/>
        </p:nvSpPr>
        <p:spPr>
          <a:xfrm rot="10800000">
            <a:off x="9023286" y="308600"/>
            <a:ext cx="2376255" cy="2234488"/>
          </a:xfrm>
          <a:prstGeom prst="corner">
            <a:avLst>
              <a:gd name="adj1" fmla="val 5390"/>
              <a:gd name="adj2" fmla="val 6207"/>
            </a:avLst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85C0D860-52D6-9D00-F433-34CB2101EA43}"/>
              </a:ext>
            </a:extLst>
          </p:cNvPr>
          <p:cNvSpPr/>
          <p:nvPr/>
        </p:nvSpPr>
        <p:spPr>
          <a:xfrm>
            <a:off x="10901724" y="524685"/>
            <a:ext cx="324552" cy="32455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B618975C-A594-F6D7-E296-8A770AC0E6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568" r="17731"/>
          <a:stretch/>
        </p:blipFill>
        <p:spPr>
          <a:xfrm>
            <a:off x="78293" y="1059008"/>
            <a:ext cx="5161804" cy="277619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09BD882E-7958-A1E6-8FDE-9EC5D977D8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80" t="22504" r="16869" b="16689"/>
          <a:stretch/>
        </p:blipFill>
        <p:spPr>
          <a:xfrm>
            <a:off x="4950130" y="237945"/>
            <a:ext cx="2727640" cy="234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7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cteur droit 14"/>
          <p:cNvCxnSpPr/>
          <p:nvPr/>
        </p:nvCxnSpPr>
        <p:spPr>
          <a:xfrm>
            <a:off x="159740" y="722157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E586469-9D89-4513-BF61-69F0176AC947}"/>
              </a:ext>
            </a:extLst>
          </p:cNvPr>
          <p:cNvSpPr txBox="1"/>
          <p:nvPr/>
        </p:nvSpPr>
        <p:spPr>
          <a:xfrm>
            <a:off x="159740" y="194519"/>
            <a:ext cx="6012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6 -  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5A12646-EC1C-3455-FD5D-8F802B449937}"/>
              </a:ext>
            </a:extLst>
          </p:cNvPr>
          <p:cNvSpPr txBox="1"/>
          <p:nvPr/>
        </p:nvSpPr>
        <p:spPr>
          <a:xfrm>
            <a:off x="3077142" y="147908"/>
            <a:ext cx="743465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Focus METRO Professional</a:t>
            </a:r>
          </a:p>
          <a:p>
            <a:r>
              <a:rPr lang="fr-FR" i="1" u="sng" dirty="0">
                <a:latin typeface="Avenir Next LT Pro" panose="020B0504020202020204" pitchFamily="34" charset="0"/>
              </a:rPr>
              <a:t>Espace dans la continuité du dernier Sirha</a:t>
            </a:r>
            <a:endParaRPr lang="fr-FR" sz="14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7A5C8C9-2356-4EAB-BF6A-7917679AA2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173" y="992373"/>
            <a:ext cx="5613681" cy="3525332"/>
          </a:xfrm>
          <a:prstGeom prst="rect">
            <a:avLst/>
          </a:prstGeom>
        </p:spPr>
      </p:pic>
      <p:pic>
        <p:nvPicPr>
          <p:cNvPr id="6" name="Picture 2" descr="Собственные торговые марки METRO">
            <a:extLst>
              <a:ext uri="{FF2B5EF4-FFF2-40B4-BE49-F238E27FC236}">
                <a16:creationId xmlns:a16="http://schemas.microsoft.com/office/drawing/2014/main" id="{9D57BD08-E59A-5B4F-3346-3F783426A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7649" y="0"/>
            <a:ext cx="1114427" cy="153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5AB7B692-E048-E6C8-22A5-29D67E360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639" y="4915014"/>
            <a:ext cx="3708089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fr-FR" sz="1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Professional </a:t>
            </a:r>
            <a:endParaRPr kumimoji="0" lang="fr-FR" altLang="fr-FR" sz="1000" b="1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Mise en avant de notre gamme MDD dédiée au matériel CHR, ligne de cuisson mais aussi de matériel portatif.</a:t>
            </a: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100% aux couleurs de METRO Professional</a:t>
            </a:r>
            <a:b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Espace animé par des chefs, programme d’animation en cours de définition. </a:t>
            </a:r>
            <a:endParaRPr kumimoji="0" lang="fr-FR" altLang="fr-FR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E301DD65-E0EE-4A1C-4E18-910EFC0AB1D8}"/>
              </a:ext>
            </a:extLst>
          </p:cNvPr>
          <p:cNvSpPr/>
          <p:nvPr/>
        </p:nvSpPr>
        <p:spPr>
          <a:xfrm rot="5400000">
            <a:off x="5848075" y="4955437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2" descr="Собственные торговые марки METRO">
            <a:extLst>
              <a:ext uri="{FF2B5EF4-FFF2-40B4-BE49-F238E27FC236}">
                <a16:creationId xmlns:a16="http://schemas.microsoft.com/office/drawing/2014/main" id="{B6ABDE7A-3C79-2ECE-6043-58EDE0B4B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6949" y="1066664"/>
            <a:ext cx="807558" cy="111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Собственные торговые марки METRO">
            <a:extLst>
              <a:ext uri="{FF2B5EF4-FFF2-40B4-BE49-F238E27FC236}">
                <a16:creationId xmlns:a16="http://schemas.microsoft.com/office/drawing/2014/main" id="{F11DA5D5-523C-6B17-3738-56389A207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584" y="1452146"/>
            <a:ext cx="807558" cy="111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 descr="Une image contenant texte, diagramme, Plan, schématique&#10;&#10;Description générée automatiquement">
            <a:extLst>
              <a:ext uri="{FF2B5EF4-FFF2-40B4-BE49-F238E27FC236}">
                <a16:creationId xmlns:a16="http://schemas.microsoft.com/office/drawing/2014/main" id="{93BB3ED9-9CB3-2C4B-513B-FA2811E3EE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42"/>
          <a:stretch/>
        </p:blipFill>
        <p:spPr>
          <a:xfrm>
            <a:off x="159740" y="1534524"/>
            <a:ext cx="5250862" cy="338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5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FE2F869-99FA-3A80-B1EA-1108BFD5ADA7}"/>
              </a:ext>
            </a:extLst>
          </p:cNvPr>
          <p:cNvSpPr/>
          <p:nvPr/>
        </p:nvSpPr>
        <p:spPr>
          <a:xfrm>
            <a:off x="5049028" y="781014"/>
            <a:ext cx="4655566" cy="110505"/>
          </a:xfrm>
          <a:prstGeom prst="rect">
            <a:avLst/>
          </a:pr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Avenir Next LT Pro" panose="020B0504020202020204" pitchFamily="34" charset="0"/>
            </a:endParaRPr>
          </a:p>
        </p:txBody>
      </p:sp>
      <p:cxnSp>
        <p:nvCxnSpPr>
          <p:cNvPr id="15" name="Connecteur droit 14"/>
          <p:cNvCxnSpPr/>
          <p:nvPr/>
        </p:nvCxnSpPr>
        <p:spPr>
          <a:xfrm>
            <a:off x="159740" y="722157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E586469-9D89-4513-BF61-69F0176AC947}"/>
              </a:ext>
            </a:extLst>
          </p:cNvPr>
          <p:cNvSpPr txBox="1"/>
          <p:nvPr/>
        </p:nvSpPr>
        <p:spPr>
          <a:xfrm>
            <a:off x="159740" y="194519"/>
            <a:ext cx="6012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6 –   </a:t>
            </a:r>
          </a:p>
        </p:txBody>
      </p:sp>
      <p:sp>
        <p:nvSpPr>
          <p:cNvPr id="105" name="ZoneTexte 104">
            <a:extLst>
              <a:ext uri="{FF2B5EF4-FFF2-40B4-BE49-F238E27FC236}">
                <a16:creationId xmlns:a16="http://schemas.microsoft.com/office/drawing/2014/main" id="{C5A12646-EC1C-3455-FD5D-8F802B449937}"/>
              </a:ext>
            </a:extLst>
          </p:cNvPr>
          <p:cNvSpPr txBox="1"/>
          <p:nvPr/>
        </p:nvSpPr>
        <p:spPr>
          <a:xfrm>
            <a:off x="2768654" y="189567"/>
            <a:ext cx="743465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Village des Chefs</a:t>
            </a:r>
          </a:p>
          <a:p>
            <a:r>
              <a:rPr lang="fr-FR" i="1" u="sng" dirty="0">
                <a:latin typeface="Avenir Next LT Pro" panose="020B0504020202020204" pitchFamily="34" charset="0"/>
              </a:rPr>
              <a:t>Focus plus premium</a:t>
            </a:r>
            <a:r>
              <a:rPr lang="fr-FR" dirty="0">
                <a:latin typeface="Avenir Next LT Pro" panose="020B0504020202020204" pitchFamily="34" charset="0"/>
              </a:rPr>
              <a:t>: accueil clients VIP, partenaires, international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6B1FA83-1482-0E38-355D-7939920427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2614" y="1522568"/>
            <a:ext cx="6301231" cy="455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11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5">
            <a:extLst>
              <a:ext uri="{FF2B5EF4-FFF2-40B4-BE49-F238E27FC236}">
                <a16:creationId xmlns:a16="http://schemas.microsoft.com/office/drawing/2014/main" id="{D09608B9-0576-3EDA-678F-9276DC6DDDFC}"/>
              </a:ext>
            </a:extLst>
          </p:cNvPr>
          <p:cNvSpPr txBox="1">
            <a:spLocks/>
          </p:cNvSpPr>
          <p:nvPr/>
        </p:nvSpPr>
        <p:spPr>
          <a:xfrm>
            <a:off x="2905215" y="4455822"/>
            <a:ext cx="6381570" cy="8437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4282"/>
              </a:buClr>
              <a:buFont typeface="Avenir LT Std 45 Book" panose="020B0502020203020204" pitchFamily="34" charset="0"/>
              <a:buNone/>
              <a:tabLst/>
              <a:defRPr lang="fr-FR" sz="2800" kern="1200">
                <a:solidFill>
                  <a:srgbClr val="004282"/>
                </a:solidFill>
                <a:latin typeface="Avenir Black" panose="020B0803020203020204" pitchFamily="34" charset="0"/>
                <a:ea typeface="+mn-ea"/>
                <a:cs typeface="+mn-cs"/>
              </a:defRPr>
            </a:lvl1pPr>
            <a:lvl2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20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2pPr>
            <a:lvl3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18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3pPr>
            <a:lvl4pPr marL="1143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fr-FR" sz="1800" kern="1200" smtClean="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4pPr>
            <a:lvl5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lang="fr-FR" sz="1600" kern="120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5pPr>
            <a:lvl6pPr marL="266700" indent="-2667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4282"/>
              </a:buClr>
              <a:buFont typeface="Avenir LT Std 45 Book" panose="020B0502020203020204" pitchFamily="34" charset="0"/>
              <a:buChar char="\"/>
              <a:defRPr sz="1600" kern="1200">
                <a:solidFill>
                  <a:srgbClr val="004282"/>
                </a:solidFill>
                <a:latin typeface="Avenir LT Std 45 Book" panose="020B0502020203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</p:txBody>
      </p:sp>
    </p:spTree>
    <p:extLst>
      <p:ext uri="{BB962C8B-B14F-4D97-AF65-F5344CB8AC3E}">
        <p14:creationId xmlns:p14="http://schemas.microsoft.com/office/powerpoint/2010/main" val="1537409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09A4BB73-65CF-4295-95FA-0E49BB5177A6}"/>
              </a:ext>
            </a:extLst>
          </p:cNvPr>
          <p:cNvSpPr txBox="1"/>
          <p:nvPr/>
        </p:nvSpPr>
        <p:spPr>
          <a:xfrm>
            <a:off x="171655" y="341960"/>
            <a:ext cx="8041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Axes prioritaires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603EB537-FB1D-47AA-A9B4-C335A438BB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C3D2D990-10AB-4140-BA59-5FE222F106C8}"/>
              </a:ext>
            </a:extLst>
          </p:cNvPr>
          <p:cNvSpPr/>
          <p:nvPr/>
        </p:nvSpPr>
        <p:spPr>
          <a:xfrm>
            <a:off x="4966416" y="2057768"/>
            <a:ext cx="2016000" cy="2016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latin typeface="Avenir Next LT Pro" panose="020B0504020202020204" pitchFamily="34" charset="0"/>
            </a:endParaRPr>
          </a:p>
        </p:txBody>
      </p:sp>
      <p:sp>
        <p:nvSpPr>
          <p:cNvPr id="9" name="Cercle : creux 8">
            <a:extLst>
              <a:ext uri="{FF2B5EF4-FFF2-40B4-BE49-F238E27FC236}">
                <a16:creationId xmlns:a16="http://schemas.microsoft.com/office/drawing/2014/main" id="{B1920111-D95B-4F71-B9A5-DED49C4648C8}"/>
              </a:ext>
            </a:extLst>
          </p:cNvPr>
          <p:cNvSpPr/>
          <p:nvPr/>
        </p:nvSpPr>
        <p:spPr>
          <a:xfrm>
            <a:off x="4459212" y="1512190"/>
            <a:ext cx="3069348" cy="3069348"/>
          </a:xfrm>
          <a:prstGeom prst="donut">
            <a:avLst>
              <a:gd name="adj" fmla="val 17859"/>
            </a:avLst>
          </a:prstGeom>
          <a:solidFill>
            <a:srgbClr val="FFE5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ircle">
              <a:avLst/>
            </a:prstTxWarp>
          </a:bodyPr>
          <a:lstStyle/>
          <a:p>
            <a:pPr algn="ctr"/>
            <a:endParaRPr lang="fr-FR" sz="160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C6A202-1711-4F57-95F2-CDFB001C3C46}"/>
              </a:ext>
            </a:extLst>
          </p:cNvPr>
          <p:cNvSpPr/>
          <p:nvPr/>
        </p:nvSpPr>
        <p:spPr>
          <a:xfrm>
            <a:off x="4757323" y="2286653"/>
            <a:ext cx="2473126" cy="202756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592399"/>
              </a:avLst>
            </a:prstTxWarp>
            <a:spAutoFit/>
          </a:bodyPr>
          <a:lstStyle/>
          <a:p>
            <a:pPr algn="ctr"/>
            <a:r>
              <a:rPr lang="fr-FR" sz="3600" cap="none" spc="600" dirty="0">
                <a:ln w="0"/>
                <a:solidFill>
                  <a:srgbClr val="003A7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enir Next LT Pro" panose="020B0504020202020204" pitchFamily="34" charset="0"/>
              </a:rPr>
              <a:t>Place des Halles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7B299F-ABED-4E49-9BB5-F5A86E8DCD30}"/>
              </a:ext>
            </a:extLst>
          </p:cNvPr>
          <p:cNvSpPr txBox="1"/>
          <p:nvPr/>
        </p:nvSpPr>
        <p:spPr>
          <a:xfrm>
            <a:off x="835100" y="4140086"/>
            <a:ext cx="306934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LES MARQUES PROPRES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Valoriser l’ensemble de nos marques de manière dynamique avec possibilité de tester certains produits. 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E43A844-68F4-4BB7-9A4A-2CEE71F8574F}"/>
              </a:ext>
            </a:extLst>
          </p:cNvPr>
          <p:cNvCxnSpPr/>
          <p:nvPr/>
        </p:nvCxnSpPr>
        <p:spPr>
          <a:xfrm>
            <a:off x="3240054" y="1997298"/>
            <a:ext cx="10717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912530E9-0A56-457B-997E-0847A9F017B2}"/>
              </a:ext>
            </a:extLst>
          </p:cNvPr>
          <p:cNvSpPr txBox="1"/>
          <p:nvPr/>
        </p:nvSpPr>
        <p:spPr>
          <a:xfrm>
            <a:off x="8422891" y="4018705"/>
            <a:ext cx="24547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LA RSE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Confirmer  METRO, </a:t>
            </a:r>
          </a:p>
          <a:p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comme 1er acteur à accompagner l’ensemble de la profession vers une approche plus responsable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DA0D615-5D0C-447E-AF2B-718F349B4109}"/>
              </a:ext>
            </a:extLst>
          </p:cNvPr>
          <p:cNvCxnSpPr>
            <a:cxnSpLocks/>
          </p:cNvCxnSpPr>
          <p:nvPr/>
        </p:nvCxnSpPr>
        <p:spPr>
          <a:xfrm>
            <a:off x="7636732" y="2057768"/>
            <a:ext cx="739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DC078D0-60CF-47CA-9BB5-6C2DB874748A}"/>
              </a:ext>
            </a:extLst>
          </p:cNvPr>
          <p:cNvCxnSpPr>
            <a:cxnSpLocks/>
          </p:cNvCxnSpPr>
          <p:nvPr/>
        </p:nvCxnSpPr>
        <p:spPr>
          <a:xfrm flipH="1">
            <a:off x="5985543" y="5029200"/>
            <a:ext cx="8343" cy="490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EE86A913-D68B-4AD8-9224-889874EE4372}"/>
              </a:ext>
            </a:extLst>
          </p:cNvPr>
          <p:cNvSpPr txBox="1"/>
          <p:nvPr/>
        </p:nvSpPr>
        <p:spPr>
          <a:xfrm>
            <a:off x="1139936" y="1742319"/>
            <a:ext cx="2681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>
                <a:solidFill>
                  <a:srgbClr val="003A76"/>
                </a:solidFill>
                <a:latin typeface="Avenir Next LT Pro" panose="020B0504020202020204" pitchFamily="34" charset="0"/>
              </a:rPr>
              <a:t>L’OFFRE PRODUIT</a:t>
            </a:r>
          </a:p>
          <a:p>
            <a:r>
              <a:rPr lang="fr-FR" b="1" i="1">
                <a:solidFill>
                  <a:srgbClr val="003A76"/>
                </a:solidFill>
                <a:latin typeface="Avenir Next LT Pro" panose="020B0504020202020204" pitchFamily="34" charset="0"/>
              </a:rPr>
              <a:t>FOOD – NON FOOD </a:t>
            </a:r>
            <a:br>
              <a:rPr lang="fr-FR" b="1" i="1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>
                <a:solidFill>
                  <a:srgbClr val="003A76"/>
                </a:solidFill>
                <a:latin typeface="Avenir Next LT Pro" panose="020B0504020202020204" pitchFamily="34" charset="0"/>
              </a:rPr>
              <a:t>De l’équipement à l’extra-frais, soutenir une présentation de la largeur de l’offre de l’enseigne.</a:t>
            </a:r>
          </a:p>
          <a:p>
            <a:endParaRPr lang="fr-FR" i="1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98E6CB9D-21D1-459C-B258-A88ABFC8B56C}"/>
              </a:ext>
            </a:extLst>
          </p:cNvPr>
          <p:cNvCxnSpPr>
            <a:cxnSpLocks/>
          </p:cNvCxnSpPr>
          <p:nvPr/>
        </p:nvCxnSpPr>
        <p:spPr>
          <a:xfrm flipH="1">
            <a:off x="3652242" y="3970840"/>
            <a:ext cx="617359" cy="169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A86ED149-FAFF-4D07-8DA4-BEB35CA8C6AD}"/>
              </a:ext>
            </a:extLst>
          </p:cNvPr>
          <p:cNvSpPr txBox="1"/>
          <p:nvPr/>
        </p:nvSpPr>
        <p:spPr>
          <a:xfrm>
            <a:off x="8426258" y="1818039"/>
            <a:ext cx="268118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RELATION CLIENT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 METRO comme accompagnateur des projets de ses clients en tant que premier fournisseur de la restauration indépendante. </a:t>
            </a:r>
          </a:p>
          <a:p>
            <a:endParaRPr lang="fr-FR" i="1" dirty="0">
              <a:solidFill>
                <a:srgbClr val="003A76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82CCCF3-2798-486D-B39C-BB3DC747891F}"/>
              </a:ext>
            </a:extLst>
          </p:cNvPr>
          <p:cNvSpPr txBox="1"/>
          <p:nvPr/>
        </p:nvSpPr>
        <p:spPr>
          <a:xfrm>
            <a:off x="4766518" y="5541334"/>
            <a:ext cx="24547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L’OFFRE SERVICES</a:t>
            </a:r>
            <a:br>
              <a:rPr lang="fr-FR" b="1" i="1" dirty="0">
                <a:solidFill>
                  <a:srgbClr val="003A76"/>
                </a:solidFill>
                <a:latin typeface="Avenir Next LT Pro" panose="020B0504020202020204" pitchFamily="34" charset="0"/>
              </a:rPr>
            </a:br>
            <a:r>
              <a:rPr lang="fr-FR" sz="1400" i="1" dirty="0">
                <a:solidFill>
                  <a:srgbClr val="003A76"/>
                </a:solidFill>
                <a:latin typeface="Avenir Next LT Pro" panose="020B0504020202020204" pitchFamily="34" charset="0"/>
              </a:rPr>
              <a:t>Présenter l’offre globale de METRO  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C164B5FF-A66B-4F4F-A684-5A14F4A8DAC2}"/>
              </a:ext>
            </a:extLst>
          </p:cNvPr>
          <p:cNvCxnSpPr>
            <a:cxnSpLocks/>
          </p:cNvCxnSpPr>
          <p:nvPr/>
        </p:nvCxnSpPr>
        <p:spPr>
          <a:xfrm>
            <a:off x="7737653" y="3896139"/>
            <a:ext cx="685238" cy="177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F22A0E82-3959-9F90-602F-53C5240720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775881">
            <a:off x="3666" y="38550"/>
            <a:ext cx="3376739" cy="437574"/>
          </a:xfrm>
        </p:spPr>
        <p:txBody>
          <a:bodyPr/>
          <a:lstStyle/>
          <a:p>
            <a:r>
              <a:rPr lang="fr-FR" b="1" dirty="0"/>
              <a:t>#Rappel</a:t>
            </a:r>
            <a:br>
              <a:rPr lang="fr-FR" b="1" dirty="0"/>
            </a:br>
            <a:r>
              <a:rPr lang="fr-FR" b="1" dirty="0" err="1"/>
              <a:t>AxesPrioritaires</a:t>
            </a:r>
            <a:endParaRPr lang="fr-FR" b="1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BD1F77C-4BE8-5B6F-B66C-429C412AD0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22" y="2286653"/>
            <a:ext cx="1527841" cy="130425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BD7E913-1D83-44F0-85BE-1E0B4314F081}"/>
              </a:ext>
            </a:extLst>
          </p:cNvPr>
          <p:cNvSpPr/>
          <p:nvPr/>
        </p:nvSpPr>
        <p:spPr>
          <a:xfrm>
            <a:off x="4300628" y="1338437"/>
            <a:ext cx="3382319" cy="336277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ircle">
              <a:avLst/>
            </a:prstTxWarp>
            <a:spAutoFit/>
          </a:bodyPr>
          <a:lstStyle/>
          <a:p>
            <a:pPr algn="ctr"/>
            <a:r>
              <a:rPr lang="fr-F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venir Next LT Pro" panose="020B0504020202020204" pitchFamily="34" charset="0"/>
              </a:rPr>
              <a:t>, Fraîcheur, Odeur, Couleur, Saveur, Compétence, Solutions</a:t>
            </a:r>
            <a:r>
              <a:rPr lang="fr-FR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venir Next LT Pro" panose="020B0504020202020204" pitchFamily="34" charset="0"/>
              </a:rPr>
              <a:t>, Efficacité, Convivialité</a:t>
            </a:r>
            <a:endParaRPr lang="fr-F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venir Next LT Pro" panose="020B0504020202020204" pitchFamily="34" charset="0"/>
            </a:endParaRPr>
          </a:p>
        </p:txBody>
      </p:sp>
      <p:pic>
        <p:nvPicPr>
          <p:cNvPr id="2" name="Image 1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B391959-55CB-F072-3A54-22198DC7A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82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QUELLE TRACE ATTENDUE ?</a:t>
            </a:r>
          </a:p>
          <a:p>
            <a:endParaRPr lang="fr-FR" sz="2800" b="1" dirty="0"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17249" y="1436328"/>
            <a:ext cx="74346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i="1" dirty="0">
                <a:latin typeface="Avenir Next LT Pro" panose="020B0504020202020204" pitchFamily="34" charset="0"/>
              </a:rPr>
              <a:t>Un mess</a:t>
            </a:r>
            <a:r>
              <a:rPr lang="fr-FR" i="1" dirty="0">
                <a:latin typeface="Avenir Next LT Pro" panose="020B0504020202020204" pitchFamily="34" charset="0"/>
              </a:rPr>
              <a:t>age central :</a:t>
            </a:r>
          </a:p>
          <a:p>
            <a:r>
              <a:rPr lang="fr-FR" sz="1800" i="1" dirty="0">
                <a:latin typeface="Avenir Next LT Pro" panose="020B0504020202020204" pitchFamily="34" charset="0"/>
              </a:rPr>
              <a:t> 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9015E00-8E8A-319B-20BB-AA15C88CAD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5558677" y="2461823"/>
            <a:ext cx="3984650" cy="371817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FD4BDED-4687-B034-7AB1-662C1ED26F53}"/>
              </a:ext>
            </a:extLst>
          </p:cNvPr>
          <p:cNvSpPr/>
          <p:nvPr/>
        </p:nvSpPr>
        <p:spPr>
          <a:xfrm>
            <a:off x="5553647" y="1028700"/>
            <a:ext cx="3984650" cy="1593526"/>
          </a:xfrm>
          <a:prstGeom prst="rect">
            <a:avLst/>
          </a:prstGeom>
          <a:solidFill>
            <a:srgbClr val="002B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0B5D477D-324D-2169-B541-C5B4C407D2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446" y="1185861"/>
            <a:ext cx="1867130" cy="1593891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C941FFE-A745-A658-D83B-8A928538C09D}"/>
              </a:ext>
            </a:extLst>
          </p:cNvPr>
          <p:cNvSpPr txBox="1"/>
          <p:nvPr/>
        </p:nvSpPr>
        <p:spPr>
          <a:xfrm>
            <a:off x="242369" y="2004055"/>
            <a:ext cx="4812608" cy="3335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effectLst/>
                <a:latin typeface="Avenir Next LT Pro" panose="020B05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'fait-maison' est bien plus qu'une démarche, c'est une philosophie qui respecte et valorise l'origine des produits, la créativité et le savoir-faire des chefs. Chez METRO, nous croyons fermement que le 'fait-maison' commence avec des ingrédients de première qualité. C'est pourquoi nous nous engageons à fournir des produits bruts, frais et locaux, essentiels pour créer des plats créatifs, authentiques et goûteux.</a:t>
            </a:r>
          </a:p>
        </p:txBody>
      </p:sp>
    </p:spTree>
    <p:extLst>
      <p:ext uri="{BB962C8B-B14F-4D97-AF65-F5344CB8AC3E}">
        <p14:creationId xmlns:p14="http://schemas.microsoft.com/office/powerpoint/2010/main" val="422596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8472" y="3014153"/>
            <a:ext cx="3742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6377429" y="3295286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carte, diagramme, Plan&#10;&#10;Description générée automatiquement">
            <a:extLst>
              <a:ext uri="{FF2B5EF4-FFF2-40B4-BE49-F238E27FC236}">
                <a16:creationId xmlns:a16="http://schemas.microsoft.com/office/drawing/2014/main" id="{6CD37A11-35F2-516B-F3A3-909C3A12E8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r="51739"/>
          <a:stretch/>
        </p:blipFill>
        <p:spPr>
          <a:xfrm>
            <a:off x="176981" y="1340083"/>
            <a:ext cx="4946187" cy="540151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D6F685D-18B0-E1E6-7880-5BBAC6842E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8832"/>
          <a:stretch/>
        </p:blipFill>
        <p:spPr>
          <a:xfrm>
            <a:off x="1698244" y="3311894"/>
            <a:ext cx="781188" cy="728946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B048B1B2-403D-9AE4-FABC-D4EE7C8BAC01}"/>
              </a:ext>
            </a:extLst>
          </p:cNvPr>
          <p:cNvSpPr/>
          <p:nvPr/>
        </p:nvSpPr>
        <p:spPr>
          <a:xfrm>
            <a:off x="2556688" y="276957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CBD9DB3-C652-85B2-0B78-F67EB2144C53}"/>
              </a:ext>
            </a:extLst>
          </p:cNvPr>
          <p:cNvSpPr/>
          <p:nvPr/>
        </p:nvSpPr>
        <p:spPr>
          <a:xfrm>
            <a:off x="1779234" y="433208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6E8D04C-B2A2-AF6B-729B-347F85FE8CD5}"/>
              </a:ext>
            </a:extLst>
          </p:cNvPr>
          <p:cNvSpPr/>
          <p:nvPr/>
        </p:nvSpPr>
        <p:spPr>
          <a:xfrm>
            <a:off x="1481524" y="2722937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2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E7C0B97-E4CC-718F-0C31-754A345B3C10}"/>
              </a:ext>
            </a:extLst>
          </p:cNvPr>
          <p:cNvSpPr/>
          <p:nvPr/>
        </p:nvSpPr>
        <p:spPr>
          <a:xfrm>
            <a:off x="639903" y="3670550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4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645E461F-52B0-EC02-5B52-A382E8C8924D}"/>
              </a:ext>
            </a:extLst>
          </p:cNvPr>
          <p:cNvSpPr/>
          <p:nvPr/>
        </p:nvSpPr>
        <p:spPr>
          <a:xfrm>
            <a:off x="3774306" y="368670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5763911" y="3342351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588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1" y="1197741"/>
            <a:ext cx="374252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961368" y="1478874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347850" y="1525939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4BCC4A3-3D5B-8AAC-B7F3-542EE5E75C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139" t="28505" r="13150"/>
          <a:stretch/>
        </p:blipFill>
        <p:spPr>
          <a:xfrm>
            <a:off x="0" y="2223791"/>
            <a:ext cx="7478882" cy="464971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26D1EE15-5330-2D36-E9DC-6AB3B0F25D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238"/>
          <a:stretch/>
        </p:blipFill>
        <p:spPr>
          <a:xfrm>
            <a:off x="6538803" y="1127897"/>
            <a:ext cx="5653197" cy="280273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3AA818E7-435D-5181-F635-1708864329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2895"/>
          <a:stretch/>
        </p:blipFill>
        <p:spPr>
          <a:xfrm>
            <a:off x="6513037" y="3130028"/>
            <a:ext cx="5678963" cy="217764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58893D3-E98C-E3A0-2D90-429B32B8652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979" t="46446" r="31074" b="21546"/>
          <a:stretch/>
        </p:blipFill>
        <p:spPr>
          <a:xfrm>
            <a:off x="6519516" y="5016910"/>
            <a:ext cx="5678963" cy="185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6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aves de maturation – Marrel Concept">
            <a:extLst>
              <a:ext uri="{FF2B5EF4-FFF2-40B4-BE49-F238E27FC236}">
                <a16:creationId xmlns:a16="http://schemas.microsoft.com/office/drawing/2014/main" id="{8958F64E-DD5E-BF25-A182-9FF7ABC448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26" t="25923" r="17982" b="1490"/>
          <a:stretch/>
        </p:blipFill>
        <p:spPr bwMode="auto">
          <a:xfrm>
            <a:off x="5957435" y="2711831"/>
            <a:ext cx="2737093" cy="414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351E69B-CD9C-4B33-47E5-12FB5E9F0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140228"/>
            <a:ext cx="60939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383D6EEB-E857-1CE8-DF83-D5DBC3DD9711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6E684B30-B46D-1559-F2AC-8FB5535A9C57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074" name="Picture 2" descr="Lorenzi Primeurs 91, grossiste en fruits et légumes en Essonne">
            <a:extLst>
              <a:ext uri="{FF2B5EF4-FFF2-40B4-BE49-F238E27FC236}">
                <a16:creationId xmlns:a16="http://schemas.microsoft.com/office/drawing/2014/main" id="{7047522C-EF74-DFA2-1D1C-73C506917E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0" t="14887" r="34152" b="1"/>
          <a:stretch/>
        </p:blipFill>
        <p:spPr bwMode="auto">
          <a:xfrm>
            <a:off x="2712648" y="2711831"/>
            <a:ext cx="3276480" cy="389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">
            <a:extLst>
              <a:ext uri="{FF2B5EF4-FFF2-40B4-BE49-F238E27FC236}">
                <a16:creationId xmlns:a16="http://schemas.microsoft.com/office/drawing/2014/main" id="{67A105ED-8668-B815-28DB-DE94143E2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750196"/>
            <a:ext cx="50046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Démonstration produits frais – environnement marché – mise en scène généreuse…  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4098" name="Picture 2" descr="Salon de l'Agriculture : les stands qu'il...">
            <a:extLst>
              <a:ext uri="{FF2B5EF4-FFF2-40B4-BE49-F238E27FC236}">
                <a16:creationId xmlns:a16="http://schemas.microsoft.com/office/drawing/2014/main" id="{D478C881-271A-A5A3-7CD6-5393DE3A91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9" r="5332"/>
          <a:stretch/>
        </p:blipFill>
        <p:spPr bwMode="auto">
          <a:xfrm>
            <a:off x="59098" y="2393509"/>
            <a:ext cx="3220896" cy="3101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59D5B558-0A2F-C218-AF95-54BDA2004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2" y="4787636"/>
            <a:ext cx="4140727" cy="207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 MAISON DU JAMBON – PIERRE SAJOUS (Lourdes) | Biuro turystyczne w Lourdes">
            <a:extLst>
              <a:ext uri="{FF2B5EF4-FFF2-40B4-BE49-F238E27FC236}">
                <a16:creationId xmlns:a16="http://schemas.microsoft.com/office/drawing/2014/main" id="{1746E528-5F08-6EC9-97AA-1FC978C510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6" r="32893" b="25898"/>
          <a:stretch/>
        </p:blipFill>
        <p:spPr bwMode="auto">
          <a:xfrm>
            <a:off x="6391061" y="5172397"/>
            <a:ext cx="2275508" cy="166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 descr="Une image contenant Aliments naturels, Nourriture complète, Nourriture locale, légume&#10;&#10;Description générée automatiquement">
            <a:extLst>
              <a:ext uri="{FF2B5EF4-FFF2-40B4-BE49-F238E27FC236}">
                <a16:creationId xmlns:a16="http://schemas.microsoft.com/office/drawing/2014/main" id="{91D1E86F-CF83-D495-0D39-CA73E9D0E6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186" y="4855463"/>
            <a:ext cx="2690727" cy="201804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716ED72-5C25-0C9A-28FA-677D0AC94C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92516" y="2613734"/>
            <a:ext cx="3512934" cy="351293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860CE42-5755-005A-E621-8D15DEB885E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36425" r="8939" b="8866"/>
          <a:stretch/>
        </p:blipFill>
        <p:spPr>
          <a:xfrm>
            <a:off x="8964557" y="4784915"/>
            <a:ext cx="3499504" cy="2102484"/>
          </a:xfrm>
          <a:prstGeom prst="rect">
            <a:avLst/>
          </a:prstGeom>
        </p:spPr>
      </p:pic>
      <p:pic>
        <p:nvPicPr>
          <p:cNvPr id="15" name="Picture 8" descr="banc-huitre-merle-lyon-fruits-de-mer - Maison Merle">
            <a:extLst>
              <a:ext uri="{FF2B5EF4-FFF2-40B4-BE49-F238E27FC236}">
                <a16:creationId xmlns:a16="http://schemas.microsoft.com/office/drawing/2014/main" id="{E5DA89BB-7FD4-D7B3-5AAA-0CC3E376A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890" y="1185864"/>
            <a:ext cx="4180110" cy="15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 19" descr="Une image contenant intérieur, scène, Magasin, Rayonnage&#10;&#10;Description générée automatiquement">
            <a:extLst>
              <a:ext uri="{FF2B5EF4-FFF2-40B4-BE49-F238E27FC236}">
                <a16:creationId xmlns:a16="http://schemas.microsoft.com/office/drawing/2014/main" id="{EA03F62D-5676-9DD8-1AFC-4032BE7DA676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4" t="4102"/>
          <a:stretch/>
        </p:blipFill>
        <p:spPr>
          <a:xfrm>
            <a:off x="8059183" y="2711831"/>
            <a:ext cx="2163367" cy="417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8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5E83B8E-663B-9B39-B1EF-0B81324F1A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818" t="45513" r="32369" b="8865"/>
          <a:stretch/>
        </p:blipFill>
        <p:spPr>
          <a:xfrm>
            <a:off x="419004" y="2372259"/>
            <a:ext cx="4014096" cy="3902766"/>
          </a:xfrm>
          <a:prstGeom prst="rect">
            <a:avLst/>
          </a:prstGeom>
        </p:spPr>
      </p:pic>
      <p:pic>
        <p:nvPicPr>
          <p:cNvPr id="2050" name="Picture 2" descr="Les débuts du Salon de l'agriculture de Paris en images - Paris (75000)">
            <a:extLst>
              <a:ext uri="{FF2B5EF4-FFF2-40B4-BE49-F238E27FC236}">
                <a16:creationId xmlns:a16="http://schemas.microsoft.com/office/drawing/2014/main" id="{3B99BFC9-B9A6-B147-9BF3-EF4CCE59F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630" y="2415512"/>
            <a:ext cx="2853850" cy="1669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E3E0CDDF-6B69-1958-A445-3EA16112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140228"/>
            <a:ext cx="60939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24A1A85-C6CD-E6CC-C199-4198C623075D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1D77FD8-4A54-9A3C-467F-8C789A2E045D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38393247-D043-B298-285A-AB1BF78D2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857917"/>
            <a:ext cx="500460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Dégustation produits 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2052" name="Picture 4" descr="En images. Dans les allées du Sirha, comme si vous y étiez">
            <a:extLst>
              <a:ext uri="{FF2B5EF4-FFF2-40B4-BE49-F238E27FC236}">
                <a16:creationId xmlns:a16="http://schemas.microsoft.com/office/drawing/2014/main" id="{D55C2C00-1E6F-F61B-DC4F-A0BCE96255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35" y="4361300"/>
            <a:ext cx="2853850" cy="190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F0384D4-C4C7-7EDB-C746-7B311DF573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0023" t="42009" r="28548" b="16423"/>
          <a:stretch/>
        </p:blipFill>
        <p:spPr>
          <a:xfrm>
            <a:off x="7420322" y="4361300"/>
            <a:ext cx="2499017" cy="188870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61F4F6A6-34F5-F73F-0389-26D8A9E1B2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0789"/>
          <a:stretch/>
        </p:blipFill>
        <p:spPr>
          <a:xfrm>
            <a:off x="7398009" y="2372259"/>
            <a:ext cx="4304497" cy="1948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4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 descr="https://brandportal.metro-cc.com/api/screen/thumbnail/T8tyaE-crmJTeFIVmqWUG4UL-FiutgL5v43rytEdMPIWQIIUJHVtXJniFC3dVlz-OO17o4ql1LPSQ4ZPA7dg5Q/86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9" t="19845" r="16020" b="20096"/>
          <a:stretch/>
        </p:blipFill>
        <p:spPr bwMode="auto">
          <a:xfrm>
            <a:off x="10072147" y="6019680"/>
            <a:ext cx="1617695" cy="45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Hall 1 – Au centre le marché des producteurs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2BE9AE3-7326-5900-59AD-2C5B44C69226}"/>
              </a:ext>
            </a:extLst>
          </p:cNvPr>
          <p:cNvSpPr txBox="1"/>
          <p:nvPr/>
        </p:nvSpPr>
        <p:spPr>
          <a:xfrm>
            <a:off x="2637488" y="607998"/>
            <a:ext cx="83616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i="1" dirty="0">
                <a:latin typeface="Avenir Next LT Pro" panose="020B0504020202020204" pitchFamily="34" charset="0"/>
              </a:rPr>
              <a:t>Mise en avant des compétences des halles (sélection, services, proximité…)</a:t>
            </a:r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9" name="AutoShape 4" descr="A large, modern exhibition stand over 500m² in size for METRO in France, a brand known for selling food products to professional culinary businesses. The stand is designed to resemble a contemporary producers' market, showcasing a variety of fresh produce, gourmet items, and culinary equipment. The atmosphere is vibrant and welcoming, with a blend of traditional market elements and sleek, modern design. The stand features designated areas for different food categories, interactive displays, and a demonstration kitchen where chefs prepare dishes. The color scheme includes METRO's brand colors, and the layout encourages visitor engagement and product exploration.">
            <a:extLst>
              <a:ext uri="{FF2B5EF4-FFF2-40B4-BE49-F238E27FC236}">
                <a16:creationId xmlns:a16="http://schemas.microsoft.com/office/drawing/2014/main" id="{0143A039-D820-FF7C-AE34-8DDB784501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E3E0CDDF-6B69-1958-A445-3EA161123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10" y="1140228"/>
            <a:ext cx="60939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r>
              <a:rPr lang="fr-FR" altLang="fr-FR" sz="1400" b="1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Valorisation de </a:t>
            </a:r>
            <a:r>
              <a:rPr kumimoji="0" lang="fr-FR" altLang="fr-FR" sz="1400" b="1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notre savoir-faire sur l’extra-frais 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avec la présence </a:t>
            </a:r>
            <a:r>
              <a:rPr kumimoji="0" lang="fr-FR" altLang="fr-FR" sz="1400" b="0" i="0" u="none" strike="noStrike" cap="none" normalizeH="0" baseline="0" dirty="0" err="1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destand</a:t>
            </a:r>
            <a:r>
              <a:rPr kumimoji="0" lang="fr-FR" altLang="fr-FR" sz="1400" b="0" i="0" u="none" strike="noStrike" cap="none" normalizeH="0" baseline="0" dirty="0">
                <a:ln>
                  <a:noFill/>
                </a:ln>
                <a:solidFill>
                  <a:srgbClr val="004282"/>
                </a:solidFill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avec la mise en avant des produits, la présence des producteurs</a:t>
            </a:r>
            <a:r>
              <a:rPr lang="fr-FR" altLang="fr-FR" sz="1400" dirty="0">
                <a:solidFill>
                  <a:srgbClr val="004282"/>
                </a:solidFill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endParaRPr kumimoji="0" lang="fr-FR" altLang="fr-FR" sz="1400" b="0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124A1A85-C6CD-E6CC-C199-4198C623075D}"/>
              </a:ext>
            </a:extLst>
          </p:cNvPr>
          <p:cNvSpPr/>
          <p:nvPr/>
        </p:nvSpPr>
        <p:spPr>
          <a:xfrm rot="5400000">
            <a:off x="961368" y="1205918"/>
            <a:ext cx="530942" cy="45770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1D77FD8-4A54-9A3C-467F-8C789A2E045D}"/>
              </a:ext>
            </a:extLst>
          </p:cNvPr>
          <p:cNvSpPr/>
          <p:nvPr/>
        </p:nvSpPr>
        <p:spPr>
          <a:xfrm>
            <a:off x="347850" y="1252983"/>
            <a:ext cx="297710" cy="29771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venir Next LT Pro" panose="020B0504020202020204" pitchFamily="34" charset="0"/>
              </a:rPr>
              <a:t>1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38393247-D043-B298-285A-AB1BF78D2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480" y="1750196"/>
            <a:ext cx="50046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400" b="1" dirty="0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Ambiance mur de pierre, de brique, l’idée est de jouer le côté trompe l’</a:t>
            </a:r>
            <a:r>
              <a:rPr lang="fr-FR" altLang="fr-FR" sz="1400" b="1" dirty="0" err="1">
                <a:solidFill>
                  <a:srgbClr val="004282"/>
                </a:solidFill>
                <a:highlight>
                  <a:srgbClr val="FFE600"/>
                </a:highlight>
                <a:latin typeface="Avenir Next LT Pro" panose="020B0504020202020204" pitchFamily="34" charset="0"/>
                <a:ea typeface="Calibri" panose="020F0502020204030204" pitchFamily="34" charset="0"/>
              </a:rPr>
              <a:t>oeil</a:t>
            </a:r>
            <a:endParaRPr kumimoji="0" lang="fr-FR" altLang="fr-FR" sz="1400" b="1" i="0" u="none" strike="noStrike" cap="none" normalizeH="0" baseline="0" dirty="0">
              <a:ln>
                <a:noFill/>
              </a:ln>
              <a:solidFill>
                <a:srgbClr val="004282"/>
              </a:solidFill>
              <a:effectLst/>
              <a:highlight>
                <a:srgbClr val="FFE600"/>
              </a:highlight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48C73B2-31C4-8E73-DCB6-646915525F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33" t="29708" r="62098" b="21312"/>
          <a:stretch/>
        </p:blipFill>
        <p:spPr>
          <a:xfrm>
            <a:off x="138234" y="3208852"/>
            <a:ext cx="2856654" cy="336378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921FA4B-721E-86B9-57D2-23FFB6D7AB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045" t="62692" r="39988" b="14201"/>
          <a:stretch/>
        </p:blipFill>
        <p:spPr>
          <a:xfrm>
            <a:off x="3244362" y="3208852"/>
            <a:ext cx="3956538" cy="158462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C60542B2-ED4F-A10B-DF7E-54C659D380F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322" t="28465" r="62185" b="5580"/>
          <a:stretch/>
        </p:blipFill>
        <p:spPr>
          <a:xfrm>
            <a:off x="9199504" y="1285078"/>
            <a:ext cx="2992496" cy="5588431"/>
          </a:xfrm>
          <a:prstGeom prst="rect">
            <a:avLst/>
          </a:prstGeom>
        </p:spPr>
      </p:pic>
      <p:pic>
        <p:nvPicPr>
          <p:cNvPr id="4104" name="Picture 8" descr="Anciano fondo del muro de piedra Foto de stock 43083325 | Shutterstock">
            <a:extLst>
              <a:ext uri="{FF2B5EF4-FFF2-40B4-BE49-F238E27FC236}">
                <a16:creationId xmlns:a16="http://schemas.microsoft.com/office/drawing/2014/main" id="{BC0E8F30-8F12-089F-4D89-27A9A2F2CF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2"/>
          <a:stretch/>
        </p:blipFill>
        <p:spPr bwMode="auto">
          <a:xfrm>
            <a:off x="3244362" y="4862905"/>
            <a:ext cx="3004038" cy="185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B4B48C1D-8F17-0054-8E74-2CF511EC320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5917" t="18883" r="21053" b="20385"/>
          <a:stretch/>
        </p:blipFill>
        <p:spPr>
          <a:xfrm>
            <a:off x="6621739" y="3208852"/>
            <a:ext cx="2325899" cy="350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037eb62e-2213-4ef9-8b1f-b7108b9efe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a62fb69-e930-4dda-a0bf-62704fd75c8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6997</TotalTime>
  <Words>1268</Words>
  <Application>Microsoft Office PowerPoint</Application>
  <PresentationFormat>Grand écran</PresentationFormat>
  <Paragraphs>201</Paragraphs>
  <Slides>24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2" baseType="lpstr">
      <vt:lpstr>Avenir Next LT Pro</vt:lpstr>
      <vt:lpstr>Arial</vt:lpstr>
      <vt:lpstr>Helvetica</vt:lpstr>
      <vt:lpstr>Wingdings</vt:lpstr>
      <vt:lpstr>Avenir LT Std 45 Book</vt:lpstr>
      <vt:lpstr>Avenir Black</vt:lpstr>
      <vt:lpstr>CA Metro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47</cp:revision>
  <dcterms:created xsi:type="dcterms:W3CDTF">2020-11-12T08:20:59Z</dcterms:created>
  <dcterms:modified xsi:type="dcterms:W3CDTF">2024-01-08T12:18:19Z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